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82" r:id="rId2"/>
    <p:sldId id="283" r:id="rId3"/>
    <p:sldId id="284" r:id="rId4"/>
    <p:sldId id="285" r:id="rId5"/>
    <p:sldId id="286" r:id="rId6"/>
    <p:sldId id="260" r:id="rId7"/>
    <p:sldId id="292" r:id="rId8"/>
    <p:sldId id="261" r:id="rId9"/>
    <p:sldId id="262" r:id="rId10"/>
    <p:sldId id="263" r:id="rId11"/>
    <p:sldId id="265" r:id="rId12"/>
    <p:sldId id="295" r:id="rId13"/>
    <p:sldId id="266" r:id="rId14"/>
    <p:sldId id="267" r:id="rId15"/>
    <p:sldId id="271" r:id="rId16"/>
    <p:sldId id="268" r:id="rId17"/>
    <p:sldId id="291" r:id="rId18"/>
    <p:sldId id="270" r:id="rId19"/>
    <p:sldId id="274" r:id="rId20"/>
    <p:sldId id="275" r:id="rId21"/>
    <p:sldId id="276" r:id="rId22"/>
    <p:sldId id="277" r:id="rId23"/>
    <p:sldId id="272" r:id="rId24"/>
    <p:sldId id="279" r:id="rId25"/>
    <p:sldId id="280" r:id="rId26"/>
    <p:sldId id="281" r:id="rId27"/>
    <p:sldId id="296" r:id="rId28"/>
    <p:sldId id="298" r:id="rId29"/>
    <p:sldId id="297" r:id="rId30"/>
    <p:sldId id="278" r:id="rId31"/>
    <p:sldId id="293" r:id="rId32"/>
    <p:sldId id="299" r:id="rId33"/>
    <p:sldId id="289" r:id="rId34"/>
    <p:sldId id="290" r:id="rId3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redný štý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štýlu, bez mrie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štýlu, mriežka tabuľ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-20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4A3A8-EF17-4B4C-A345-7E6DEBE0F1DD}" type="datetimeFigureOut">
              <a:rPr lang="cs-CZ" smtClean="0"/>
              <a:pPr/>
              <a:t>22.03.2018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40584-C0EE-4979-892A-A27B612C764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59715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347023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640584-C0EE-4979-892A-A27B612C764E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5275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640584-C0EE-4979-892A-A27B612C764E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9829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640584-C0EE-4979-892A-A27B612C764E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7906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640584-C0EE-4979-892A-A27B612C764E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6671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0584-C0EE-4979-892A-A27B612C764E}" type="slidenum">
              <a:rPr lang="cs-CZ" smtClean="0"/>
              <a:pPr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964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0" hasCustomPrompt="1"/>
          </p:nvPr>
        </p:nvSpPr>
        <p:spPr>
          <a:xfrm>
            <a:off x="597694" y="388774"/>
            <a:ext cx="10996612" cy="266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 smtClean="0"/>
              <a:t>Nadpis</a:t>
            </a:r>
            <a:endParaRPr lang="cs-CZ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1" hasCustomPrompt="1"/>
          </p:nvPr>
        </p:nvSpPr>
        <p:spPr>
          <a:xfrm>
            <a:off x="609492" y="747551"/>
            <a:ext cx="11014075" cy="2140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cs-CZ" dirty="0" smtClean="0"/>
              <a:t>Podnadpis</a:t>
            </a:r>
            <a:endParaRPr lang="cs-CZ" dirty="0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539875"/>
            <a:ext cx="10983913" cy="458311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smtClean="0"/>
              <a:t>Textové pole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xmlns="" val="1959437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15944" cy="1291959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" y="6125540"/>
            <a:ext cx="12192000" cy="73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8363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yrobcikabelu.cz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vyrobcoviakablov.sk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DoP%20vzor.docx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growth/tools-databases/nando/index.cfm?fuseaction=notifiedbody.main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hyperlink" Target="NANDO.jpg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marL="0" lvl="0" indent="0" algn="ctr">
              <a:buNone/>
            </a:pPr>
            <a:endParaRPr lang="cs-CZ" sz="3200" dirty="0"/>
          </a:p>
          <a:p>
            <a:pPr marL="0" lvl="0" indent="0" algn="ctr">
              <a:buNone/>
            </a:pPr>
            <a:endParaRPr lang="cs-CZ" sz="3200" dirty="0"/>
          </a:p>
          <a:p>
            <a:pPr marL="0" lvl="0" indent="0" algn="ctr">
              <a:buNone/>
            </a:pPr>
            <a:r>
              <a:rPr lang="cs-CZ" sz="3200" dirty="0"/>
              <a:t>VÍTÁM VÁS NA </a:t>
            </a:r>
            <a:r>
              <a:rPr lang="cs-CZ" sz="3200" dirty="0" smtClean="0"/>
              <a:t>PŘEDNÁŠCE</a:t>
            </a:r>
          </a:p>
          <a:p>
            <a:pPr marL="0" lvl="0" indent="0" algn="ctr">
              <a:buNone/>
            </a:pPr>
            <a:r>
              <a:rPr lang="sk-SK" sz="3200" dirty="0" smtClean="0"/>
              <a:t>Nariadenie</a:t>
            </a:r>
            <a:r>
              <a:rPr lang="es-ES" sz="3200" dirty="0" smtClean="0"/>
              <a:t> CPR </a:t>
            </a:r>
            <a:r>
              <a:rPr lang="sk-SK" sz="3200" dirty="0" smtClean="0"/>
              <a:t>a požiadavky na káble podľa </a:t>
            </a:r>
            <a:r>
              <a:rPr lang="es-ES" sz="3200" dirty="0" smtClean="0"/>
              <a:t>EN 50575</a:t>
            </a:r>
            <a:r>
              <a:rPr lang="sk-SK" sz="3200" dirty="0" smtClean="0"/>
              <a:t> </a:t>
            </a:r>
            <a:r>
              <a:rPr lang="cs-CZ" sz="3200" dirty="0" smtClean="0"/>
              <a:t>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  <a:p>
            <a:pPr marL="0" lvl="0" indent="0" algn="ctr">
              <a:buNone/>
            </a:pPr>
            <a:endParaRPr lang="cs-CZ" sz="3200" dirty="0"/>
          </a:p>
          <a:p>
            <a:pPr marL="0" lvl="0" indent="0" algn="ctr">
              <a:buNone/>
            </a:pP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xmlns="" val="221930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50896" y="336263"/>
            <a:ext cx="9144000" cy="318566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cs-CZ" sz="32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Program přednášky</a:t>
            </a:r>
            <a:r>
              <a:rPr lang="cs-CZ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cs-CZ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endParaRPr lang="cs-CZ" sz="20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809297" y="1355364"/>
            <a:ext cx="10163502" cy="4109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400" dirty="0" err="1" smtClean="0"/>
              <a:t>Čo</a:t>
            </a:r>
            <a:r>
              <a:rPr lang="cs-CZ" sz="2400" dirty="0" smtClean="0"/>
              <a:t> </a:t>
            </a:r>
            <a:r>
              <a:rPr lang="cs-CZ" sz="2400" dirty="0"/>
              <a:t>je Asociace výrobců kabelů a vodičů ČR a SR (AVK) a </a:t>
            </a:r>
            <a:r>
              <a:rPr lang="cs-CZ" sz="2400" dirty="0" err="1" smtClean="0"/>
              <a:t>aké</a:t>
            </a:r>
            <a:r>
              <a:rPr lang="cs-CZ" sz="2400" dirty="0" smtClean="0"/>
              <a:t> </a:t>
            </a:r>
            <a:r>
              <a:rPr lang="cs-CZ" sz="2400" dirty="0"/>
              <a:t>má </a:t>
            </a:r>
            <a:r>
              <a:rPr lang="cs-CZ" sz="2400" dirty="0" err="1" smtClean="0"/>
              <a:t>poslanie</a:t>
            </a:r>
            <a:r>
              <a:rPr lang="cs-CZ" sz="2400" dirty="0" smtClean="0"/>
              <a:t>  </a:t>
            </a:r>
            <a:endParaRPr lang="cs-CZ" sz="2400" dirty="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400" dirty="0" err="1" smtClean="0"/>
              <a:t>Čo</a:t>
            </a:r>
            <a:r>
              <a:rPr lang="cs-CZ" sz="2400" dirty="0" smtClean="0"/>
              <a:t> je CPR</a:t>
            </a:r>
            <a:endParaRPr lang="cs-CZ" sz="2400" dirty="0"/>
          </a:p>
          <a:p>
            <a:pPr marL="1714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400" dirty="0" smtClean="0"/>
              <a:t>Norma EN 50575 </a:t>
            </a:r>
          </a:p>
          <a:p>
            <a:pPr marL="1714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400" dirty="0" err="1" smtClean="0"/>
              <a:t>Skúšobné</a:t>
            </a:r>
            <a:r>
              <a:rPr lang="cs-CZ" sz="2400" dirty="0" smtClean="0"/>
              <a:t> </a:t>
            </a:r>
            <a:r>
              <a:rPr lang="cs-CZ" sz="2400" dirty="0" err="1" smtClean="0"/>
              <a:t>metódy</a:t>
            </a:r>
            <a:r>
              <a:rPr lang="cs-CZ" sz="2400" dirty="0" smtClean="0"/>
              <a:t> </a:t>
            </a:r>
            <a:r>
              <a:rPr lang="cs-CZ" sz="2400" dirty="0" err="1" smtClean="0"/>
              <a:t>pre</a:t>
            </a:r>
            <a:r>
              <a:rPr lang="cs-CZ" sz="2400" dirty="0" smtClean="0"/>
              <a:t> jednotlivé </a:t>
            </a:r>
            <a:r>
              <a:rPr lang="cs-CZ" sz="2400" dirty="0" err="1" smtClean="0"/>
              <a:t>triedy</a:t>
            </a:r>
            <a:r>
              <a:rPr lang="cs-CZ" sz="2400" dirty="0" smtClean="0"/>
              <a:t> </a:t>
            </a:r>
            <a:r>
              <a:rPr lang="cs-CZ" sz="2400" dirty="0" err="1" smtClean="0"/>
              <a:t>reakcie</a:t>
            </a:r>
            <a:r>
              <a:rPr lang="cs-CZ" sz="2400" dirty="0" smtClean="0"/>
              <a:t> na oheň a </a:t>
            </a:r>
            <a:r>
              <a:rPr lang="cs-CZ" sz="2400" dirty="0" err="1" smtClean="0"/>
              <a:t>doplnkové</a:t>
            </a:r>
            <a:r>
              <a:rPr lang="cs-CZ" sz="2400" dirty="0" smtClean="0"/>
              <a:t> </a:t>
            </a:r>
            <a:r>
              <a:rPr lang="cs-CZ" sz="2400" dirty="0" err="1" smtClean="0"/>
              <a:t>klasifikácie</a:t>
            </a:r>
            <a:endParaRPr lang="cs-CZ" sz="2400" dirty="0"/>
          </a:p>
          <a:p>
            <a:pPr marL="1714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400" dirty="0" err="1" smtClean="0"/>
              <a:t>Vyhlásenie</a:t>
            </a:r>
            <a:r>
              <a:rPr lang="cs-CZ" sz="2400" dirty="0" smtClean="0"/>
              <a:t> o </a:t>
            </a:r>
            <a:r>
              <a:rPr lang="cs-CZ" sz="2400" dirty="0" err="1" smtClean="0"/>
              <a:t>parametroch</a:t>
            </a:r>
            <a:endParaRPr lang="cs-CZ" sz="2400" dirty="0"/>
          </a:p>
          <a:p>
            <a:pPr marL="1714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400" dirty="0" err="1" smtClean="0"/>
              <a:t>Označovanie</a:t>
            </a:r>
            <a:r>
              <a:rPr lang="cs-CZ" sz="2400" dirty="0" smtClean="0"/>
              <a:t> </a:t>
            </a:r>
            <a:r>
              <a:rPr lang="cs-CZ" sz="2400" dirty="0" err="1" smtClean="0"/>
              <a:t>výrobkov</a:t>
            </a:r>
            <a:endParaRPr lang="cs-CZ" sz="2400" dirty="0"/>
          </a:p>
          <a:p>
            <a:pPr marL="1714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400" dirty="0" err="1" smtClean="0"/>
              <a:t>Legislatívne</a:t>
            </a:r>
            <a:r>
              <a:rPr lang="cs-CZ" sz="2400" dirty="0" smtClean="0"/>
              <a:t> </a:t>
            </a:r>
            <a:r>
              <a:rPr lang="cs-CZ" sz="2400" dirty="0" err="1" smtClean="0"/>
              <a:t>požiadavky</a:t>
            </a:r>
            <a:endParaRPr lang="cs-CZ" sz="2400" dirty="0"/>
          </a:p>
          <a:p>
            <a:pPr marL="1714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400" dirty="0" smtClean="0"/>
              <a:t>Koho </a:t>
            </a:r>
            <a:r>
              <a:rPr lang="cs-CZ" sz="2400" dirty="0" err="1" smtClean="0"/>
              <a:t>sa</a:t>
            </a:r>
            <a:r>
              <a:rPr lang="cs-CZ" sz="2400" dirty="0" smtClean="0"/>
              <a:t> norma EN 50575 </a:t>
            </a:r>
            <a:r>
              <a:rPr lang="cs-CZ" sz="2400" dirty="0" err="1" smtClean="0"/>
              <a:t>týka</a:t>
            </a:r>
            <a:endParaRPr lang="cs-CZ" sz="5400" dirty="0"/>
          </a:p>
        </p:txBody>
      </p:sp>
    </p:spTree>
    <p:extLst>
      <p:ext uri="{BB962C8B-B14F-4D97-AF65-F5344CB8AC3E}">
        <p14:creationId xmlns:p14="http://schemas.microsoft.com/office/powerpoint/2010/main" xmlns="" val="200778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0" y="336550"/>
            <a:ext cx="9144000" cy="3175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cs-CZ" sz="20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	</a:t>
            </a:r>
            <a:r>
              <a:rPr lang="cs-CZ" sz="32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CO </a:t>
            </a:r>
            <a:r>
              <a:rPr lang="cs-CZ" sz="32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JE AVK</a:t>
            </a:r>
            <a:r>
              <a:rPr lang="cs-CZ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cs-CZ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cs-CZ" sz="20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	</a:t>
            </a:r>
            <a:r>
              <a:rPr lang="cs-CZ" sz="32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Základní </a:t>
            </a:r>
            <a:r>
              <a:rPr lang="cs-CZ" sz="32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informace </a:t>
            </a:r>
            <a:endParaRPr lang="cs-CZ" sz="20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835120" y="1454289"/>
            <a:ext cx="1016350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Asociace výrobců kabelů a vodičů České a Slovenské Republiky (AVK)</a:t>
            </a:r>
          </a:p>
          <a:p>
            <a:pPr marL="6286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Existence a registrace již od roku 2003, IČ: 71200665 Krajský soud v Brně</a:t>
            </a:r>
          </a:p>
          <a:p>
            <a:pPr marL="6286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Dobrovolné sdružení právnických osob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Poslání a hodnoty</a:t>
            </a:r>
          </a:p>
          <a:p>
            <a:pPr marL="6286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podpořit optimální podmínky pro vývoj kabelářského trhu, ze kterého budou profitovat všichni jeho uživatelé – projektanti, distributoři a koncoví uživatelé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Zaměření AVK </a:t>
            </a:r>
          </a:p>
          <a:p>
            <a:pPr marL="6286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Budování dlouhodobých a etických vztahů mezi subjekty</a:t>
            </a:r>
          </a:p>
          <a:p>
            <a:pPr marL="6286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Normotvorná činnost na národní a mezinárodní úrovni a následné prosazování na trhu</a:t>
            </a:r>
          </a:p>
          <a:p>
            <a:pPr marL="6286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Podpora výzkumu, vývoje a vzdělávání při výrobě kabelů</a:t>
            </a:r>
          </a:p>
          <a:p>
            <a:pPr marL="6286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Ochrana trhu a spotřebitelů před nekvalitními, neekologickými a zdraví ohrožujícími výrobky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xmlns="" val="2300509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50896" y="336263"/>
            <a:ext cx="9144000" cy="318566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cs-CZ" sz="32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CO JE AVK</a:t>
            </a:r>
            <a:r>
              <a:rPr lang="cs-CZ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cs-CZ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cs-CZ" sz="32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Pokračování</a:t>
            </a:r>
            <a:endParaRPr lang="cs-CZ" sz="20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809297" y="1355365"/>
            <a:ext cx="10163502" cy="490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Spolupracujeme v ČR a SR </a:t>
            </a:r>
          </a:p>
          <a:p>
            <a:pPr marL="6286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s normotvornými orgány (ÚNMZ, ÚNMS) </a:t>
            </a:r>
          </a:p>
          <a:p>
            <a:pPr marL="6286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certifikačními orgány (EZÚ a EVPÚ) </a:t>
            </a:r>
          </a:p>
          <a:p>
            <a:pPr marL="6286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Při řešení nekvality nalezené na trhu předáváme podklady ČOI a SOI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Stále intenzivnější spolupráce v zahraničí</a:t>
            </a:r>
          </a:p>
          <a:p>
            <a:pPr marL="6286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CENELEC, IEC, ISO – normotvorná činnost v pracovních skupinách a komisích ve vybraných segmentech kabelářského oboru</a:t>
            </a:r>
          </a:p>
          <a:p>
            <a:pPr marL="6286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Europacable  - sdružení </a:t>
            </a:r>
            <a:r>
              <a:rPr lang="cs-CZ" sz="2000" dirty="0" err="1"/>
              <a:t>kabelářských</a:t>
            </a:r>
            <a:r>
              <a:rPr lang="cs-CZ" sz="2000" dirty="0"/>
              <a:t> producentů působící na struktury EC v oblasti rozvoje a s vlivem na rozpočet EU</a:t>
            </a:r>
          </a:p>
          <a:p>
            <a:pPr marL="6286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Národní asociace v rámci Evropy se kterými si vzájemně předáváme poznatky a náměty pro pozitivní ovlivnění vývoje trhu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Kontakty a živý web AVK:</a:t>
            </a:r>
          </a:p>
          <a:p>
            <a:pPr marL="628650" lvl="2" indent="-171450">
              <a:lnSpc>
                <a:spcPct val="90000"/>
              </a:lnSpc>
              <a:spcBef>
                <a:spcPts val="1000"/>
              </a:spcBef>
              <a:buClr>
                <a:srgbClr val="469DB5"/>
              </a:buClr>
            </a:pPr>
            <a:r>
              <a:rPr lang="cs-CZ" sz="2000" dirty="0">
                <a:hlinkClick r:id="rId3"/>
              </a:rPr>
              <a:t>www.vyrobcikabelu.cz</a:t>
            </a:r>
            <a:r>
              <a:rPr lang="cs-CZ" sz="2000" dirty="0"/>
              <a:t>		</a:t>
            </a:r>
            <a:r>
              <a:rPr lang="cs-CZ" sz="2000" dirty="0">
                <a:hlinkClick r:id="rId4"/>
              </a:rPr>
              <a:t>www.</a:t>
            </a:r>
            <a:r>
              <a:rPr lang="cs-CZ" sz="2000" dirty="0" err="1">
                <a:hlinkClick r:id="rId4"/>
              </a:rPr>
              <a:t>vyrobcovia</a:t>
            </a:r>
            <a:r>
              <a:rPr lang="cs-CZ" sz="2400" dirty="0" err="1">
                <a:hlinkClick r:id="rId4"/>
              </a:rPr>
              <a:t>kablov.sk</a:t>
            </a:r>
            <a:r>
              <a:rPr lang="cs-CZ" sz="2400" dirty="0"/>
              <a:t> </a:t>
            </a:r>
            <a:endParaRPr lang="cs-CZ" sz="5400" dirty="0"/>
          </a:p>
        </p:txBody>
      </p:sp>
    </p:spTree>
    <p:extLst>
      <p:ext uri="{BB962C8B-B14F-4D97-AF65-F5344CB8AC3E}">
        <p14:creationId xmlns:p14="http://schemas.microsoft.com/office/powerpoint/2010/main" xmlns="" val="202532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50896" y="336263"/>
            <a:ext cx="9144000" cy="318566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cs-CZ" sz="32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CO JE AVK</a:t>
            </a:r>
            <a:r>
              <a:rPr lang="cs-CZ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cs-CZ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cs-CZ" sz="32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Členové</a:t>
            </a:r>
            <a:endParaRPr lang="cs-CZ" sz="20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AutoShape 4" descr="Kablo Vrchlabí - výroba kabelů">
            <a:extLst>
              <a:ext uri="{FF2B5EF4-FFF2-40B4-BE49-F238E27FC236}">
                <a16:creationId xmlns:a16="http://schemas.microsoft.com/office/drawing/2014/main" xmlns="" id="{63754F74-45A9-4799-91F0-AA96B0B025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DAAF4CA1-7B59-44A0-BACB-A9292669707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03521" y="5893087"/>
            <a:ext cx="2619375" cy="628650"/>
          </a:xfrm>
          <a:prstGeom prst="rect">
            <a:avLst/>
          </a:prstGeom>
        </p:spPr>
      </p:pic>
      <p:sp>
        <p:nvSpPr>
          <p:cNvPr id="5" name="AutoShape 6" descr="Kablo Vrchlabí - výroba kabelů">
            <a:extLst>
              <a:ext uri="{FF2B5EF4-FFF2-40B4-BE49-F238E27FC236}">
                <a16:creationId xmlns:a16="http://schemas.microsoft.com/office/drawing/2014/main" xmlns="" id="{0F9C8E2A-2856-4782-8470-CEA3E891BA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032" name="Picture 8" descr="kabex">
            <a:extLst>
              <a:ext uri="{FF2B5EF4-FFF2-40B4-BE49-F238E27FC236}">
                <a16:creationId xmlns:a16="http://schemas.microsoft.com/office/drawing/2014/main" xmlns="" id="{E01786FE-B7A9-4DDC-AB30-1A0A8C34B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04885" y="2676525"/>
            <a:ext cx="2419350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LKOND">
            <a:extLst>
              <a:ext uri="{FF2B5EF4-FFF2-40B4-BE49-F238E27FC236}">
                <a16:creationId xmlns:a16="http://schemas.microsoft.com/office/drawing/2014/main" xmlns="" id="{83F9FF71-956B-4A9B-8562-832FD5092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8070" y="2614614"/>
            <a:ext cx="3557402" cy="101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draka">
            <a:extLst>
              <a:ext uri="{FF2B5EF4-FFF2-40B4-BE49-F238E27FC236}">
                <a16:creationId xmlns:a16="http://schemas.microsoft.com/office/drawing/2014/main" xmlns="" id="{F0E58649-64D2-455F-8936-9E158B31D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86896"/>
            <a:ext cx="255270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rakab">
            <a:extLst>
              <a:ext uri="{FF2B5EF4-FFF2-40B4-BE49-F238E27FC236}">
                <a16:creationId xmlns:a16="http://schemas.microsoft.com/office/drawing/2014/main" xmlns="" id="{A5D0EC87-145B-4F33-81C1-6D2576EF0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5850" y="4402291"/>
            <a:ext cx="236220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CS">
            <a:extLst>
              <a:ext uri="{FF2B5EF4-FFF2-40B4-BE49-F238E27FC236}">
                <a16:creationId xmlns:a16="http://schemas.microsoft.com/office/drawing/2014/main" xmlns="" id="{138F4AF8-2EC3-40E4-B466-CE5746B2B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747223"/>
            <a:ext cx="236220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1423820309_Prysmian BICAST Cable Joints">
            <a:extLst>
              <a:ext uri="{FF2B5EF4-FFF2-40B4-BE49-F238E27FC236}">
                <a16:creationId xmlns:a16="http://schemas.microsoft.com/office/drawing/2014/main" xmlns="" id="{50F89F23-7272-427B-A491-9388AB760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882" y="4056727"/>
            <a:ext cx="4019550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vuki">
            <a:extLst>
              <a:ext uri="{FF2B5EF4-FFF2-40B4-BE49-F238E27FC236}">
                <a16:creationId xmlns:a16="http://schemas.microsoft.com/office/drawing/2014/main" xmlns="" id="{669C2102-1E8F-4DD1-93A0-73EDEA652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54490" y="3654578"/>
            <a:ext cx="83820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85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GB" sz="2400" dirty="0" smtClean="0"/>
              <a:t>Construction Product Regulation</a:t>
            </a:r>
            <a:r>
              <a:rPr lang="sk-SK" sz="2400" dirty="0" smtClean="0"/>
              <a:t> (skrátene CPR) NARIADENIE EURÓPSKEHO PARLAMENTU A RADY (EÚ) č. 305/2011 z 9. marca 2011, ktorým sa ustanovujú harmonizované podmienky uvádzania stavebných výrobkov na trh</a:t>
            </a:r>
            <a:endParaRPr lang="cs-CZ" sz="2400" dirty="0" smtClean="0">
              <a:cs typeface="Arial" panose="020B0604020202020204" pitchFamily="34" charset="0"/>
            </a:endParaRPr>
          </a:p>
          <a:p>
            <a:pPr marL="171450" indent="-171450">
              <a:buClr>
                <a:srgbClr val="469DB5"/>
              </a:buClr>
            </a:pPr>
            <a:endParaRPr lang="cs-CZ" sz="900" dirty="0" smtClean="0">
              <a:cs typeface="Arial" panose="020B0604020202020204" pitchFamily="34" charset="0"/>
            </a:endParaRPr>
          </a:p>
          <a:p>
            <a:pPr marL="171450" indent="-171450">
              <a:buClr>
                <a:srgbClr val="469DB5"/>
              </a:buClr>
            </a:pPr>
            <a:r>
              <a:rPr lang="sk-SK" sz="2400" dirty="0" smtClean="0"/>
              <a:t>definuje čo je stavebným výrobkom </a:t>
            </a:r>
          </a:p>
          <a:p>
            <a:pPr marL="171450" indent="-171450">
              <a:buClr>
                <a:srgbClr val="469DB5"/>
              </a:buClr>
            </a:pPr>
            <a:endParaRPr lang="cs-CZ" sz="2400" dirty="0" smtClean="0">
              <a:cs typeface="Arial" panose="020B0604020202020204" pitchFamily="34" charset="0"/>
            </a:endParaRPr>
          </a:p>
          <a:p>
            <a:pPr marL="171450" indent="-171450">
              <a:buClr>
                <a:srgbClr val="469DB5"/>
              </a:buClr>
            </a:pPr>
            <a:r>
              <a:rPr lang="sk-SK" sz="2400" dirty="0" smtClean="0"/>
              <a:t>povinnosti výrobcov a distribútorov </a:t>
            </a:r>
          </a:p>
          <a:p>
            <a:pPr marL="171450" indent="-171450">
              <a:buClr>
                <a:srgbClr val="469DB5"/>
              </a:buClr>
            </a:pPr>
            <a:endParaRPr lang="sk-SK" sz="2400" dirty="0" smtClean="0"/>
          </a:p>
          <a:p>
            <a:pPr marL="171450" indent="-171450">
              <a:buClr>
                <a:srgbClr val="469DB5"/>
              </a:buClr>
            </a:pPr>
            <a:r>
              <a:rPr lang="sk-SK" sz="2400" dirty="0" smtClean="0"/>
              <a:t>doklady nutné k stavebnému výrobku</a:t>
            </a:r>
          </a:p>
          <a:p>
            <a:pPr marL="171450" indent="-171450">
              <a:buClr>
                <a:srgbClr val="469DB5"/>
              </a:buClr>
            </a:pPr>
            <a:endParaRPr lang="sk-SK" sz="2400" dirty="0" smtClean="0"/>
          </a:p>
          <a:p>
            <a:pPr marL="171450" indent="-171450">
              <a:buClr>
                <a:srgbClr val="469DB5"/>
              </a:buClr>
            </a:pPr>
            <a:r>
              <a:rPr lang="sk-SK" sz="2400" dirty="0" smtClean="0"/>
              <a:t>základné požiadavky na stavbu ako celok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smtClean="0">
                <a:solidFill>
                  <a:schemeClr val="bg1"/>
                </a:solidFill>
                <a:cs typeface="Arial" panose="020B0604020202020204" pitchFamily="34" charset="0"/>
              </a:rPr>
              <a:t>CPR</a:t>
            </a:r>
            <a:endParaRPr lang="cs-CZ" sz="3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marL="171450" indent="-171450">
              <a:buClr>
                <a:srgbClr val="469DB5"/>
              </a:buClr>
            </a:pPr>
            <a:endParaRPr lang="cs-CZ" sz="900" dirty="0" smtClean="0">
              <a:cs typeface="Arial" panose="020B0604020202020204" pitchFamily="34" charset="0"/>
            </a:endParaRPr>
          </a:p>
          <a:p>
            <a:pPr marL="171450" indent="-171450">
              <a:buClr>
                <a:srgbClr val="469DB5"/>
              </a:buClr>
            </a:pPr>
            <a:r>
              <a:rPr lang="sk-SK" sz="2400" dirty="0" smtClean="0"/>
              <a:t>„</a:t>
            </a:r>
            <a:r>
              <a:rPr lang="sk-SK" dirty="0" smtClean="0"/>
              <a:t>stavebný výrobok“ je každý výrobok alebo každá zostava, ktoré sú vyrobené a uvedené na trh na trvalé zabudovanie v stavbách alebo ich častiach a ktorých parametre vplývajú na parametre stavieb, pokiaľ ide o základné požiadavky na stavby</a:t>
            </a:r>
          </a:p>
          <a:p>
            <a:pPr marL="171450" indent="-171450">
              <a:buClr>
                <a:srgbClr val="469DB5"/>
              </a:buClr>
              <a:buNone/>
            </a:pPr>
            <a:endParaRPr lang="sk-SK" sz="2400" dirty="0" smtClean="0">
              <a:cs typeface="Arial" panose="020B0604020202020204" pitchFamily="34" charset="0"/>
            </a:endParaRPr>
          </a:p>
          <a:p>
            <a:pPr marL="171450" indent="-171450">
              <a:buClr>
                <a:srgbClr val="469DB5"/>
              </a:buClr>
            </a:pPr>
            <a:r>
              <a:rPr lang="sk-SK" dirty="0" smtClean="0">
                <a:cs typeface="Arial" panose="020B0604020202020204" pitchFamily="34" charset="0"/>
              </a:rPr>
              <a:t>kábel trvale zabudovaný do stavby = stavebný výrobok</a:t>
            </a:r>
            <a:endParaRPr lang="cs-CZ" dirty="0" smtClean="0">
              <a:cs typeface="Arial" panose="020B0604020202020204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smtClean="0">
                <a:solidFill>
                  <a:schemeClr val="bg1"/>
                </a:solidFill>
                <a:cs typeface="Arial" panose="020B0604020202020204" pitchFamily="34" charset="0"/>
              </a:rPr>
              <a:t>CPR-stavebný </a:t>
            </a:r>
            <a:r>
              <a:rPr lang="cs-CZ" sz="32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výrobok</a:t>
            </a:r>
            <a:endParaRPr lang="cs-CZ" sz="3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marL="171450" indent="-171450" algn="ctr">
              <a:buClr>
                <a:srgbClr val="469DB5"/>
              </a:buClr>
              <a:buNone/>
            </a:pPr>
            <a:r>
              <a:rPr lang="sk-SK" dirty="0" smtClean="0"/>
              <a:t>Uvedené v prílohe I Nariadenia 305/2011</a:t>
            </a:r>
          </a:p>
          <a:p>
            <a:pPr marL="171450" indent="-171450" algn="ctr">
              <a:buClr>
                <a:srgbClr val="469DB5"/>
              </a:buClr>
              <a:buNone/>
            </a:pPr>
            <a:endParaRPr lang="cs-CZ" dirty="0" smtClean="0"/>
          </a:p>
          <a:p>
            <a:pPr marL="171450" lvl="0" indent="-171450">
              <a:buClr>
                <a:srgbClr val="469DB5"/>
              </a:buClr>
            </a:pPr>
            <a:r>
              <a:rPr lang="sk-SK" dirty="0" smtClean="0"/>
              <a:t>mechanická odolnosť a stabilita</a:t>
            </a:r>
          </a:p>
          <a:p>
            <a:pPr marL="171450" lvl="0" indent="-171450">
              <a:buClr>
                <a:srgbClr val="469DB5"/>
              </a:buClr>
            </a:pPr>
            <a:endParaRPr lang="sk-SK" dirty="0" smtClean="0"/>
          </a:p>
          <a:p>
            <a:pPr marL="171450" lvl="0" indent="-171450">
              <a:buClr>
                <a:srgbClr val="469DB5"/>
              </a:buClr>
            </a:pPr>
            <a:r>
              <a:rPr lang="sk-SK" dirty="0" smtClean="0"/>
              <a:t>bezpečnosť v prípade požiaru</a:t>
            </a:r>
          </a:p>
          <a:p>
            <a:pPr marL="171450" lvl="0" indent="-171450">
              <a:buClr>
                <a:srgbClr val="469DB5"/>
              </a:buClr>
            </a:pPr>
            <a:endParaRPr lang="sk-SK" dirty="0" smtClean="0"/>
          </a:p>
          <a:p>
            <a:pPr marL="171450" lvl="0" indent="-171450">
              <a:buClr>
                <a:srgbClr val="469DB5"/>
              </a:buClr>
            </a:pPr>
            <a:r>
              <a:rPr lang="sk-SK" dirty="0" smtClean="0"/>
              <a:t>hygiena, zdravie a životné prostredie</a:t>
            </a:r>
          </a:p>
          <a:p>
            <a:pPr marL="171450" lvl="0" indent="-171450">
              <a:buClr>
                <a:srgbClr val="469DB5"/>
              </a:buClr>
            </a:pPr>
            <a:endParaRPr lang="sk-SK" dirty="0" smtClean="0"/>
          </a:p>
          <a:p>
            <a:pPr marL="171450" lvl="0" indent="-171450">
              <a:buClr>
                <a:srgbClr val="469DB5"/>
              </a:buClr>
            </a:pPr>
            <a:r>
              <a:rPr lang="sk-SK" dirty="0" smtClean="0"/>
              <a:t>bezpečnosť a prístupnosť pri používaní</a:t>
            </a:r>
            <a:endParaRPr lang="sk-SK" sz="2000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ln w="3175">
                  <a:noFill/>
                </a:ln>
                <a:solidFill>
                  <a:schemeClr val="bg1"/>
                </a:solidFill>
              </a:rPr>
              <a:t>CPR -základné požiadavky na stavbu</a:t>
            </a:r>
            <a:endParaRPr lang="sk-SK" sz="4400" dirty="0">
              <a:ln w="3175">
                <a:noFill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marL="171450" indent="-171450" algn="ctr">
              <a:buClr>
                <a:srgbClr val="469DB5"/>
              </a:buClr>
              <a:buNone/>
            </a:pPr>
            <a:r>
              <a:rPr lang="sk-SK" dirty="0" smtClean="0"/>
              <a:t>Uvedené v prílohe I Nariadenia 305/2011</a:t>
            </a:r>
          </a:p>
          <a:p>
            <a:pPr marL="171450" indent="-171450">
              <a:buClr>
                <a:srgbClr val="469DB5"/>
              </a:buClr>
            </a:pPr>
            <a:endParaRPr lang="cs-CZ" dirty="0" smtClean="0"/>
          </a:p>
          <a:p>
            <a:pPr marL="171450" indent="-171450">
              <a:buClr>
                <a:srgbClr val="469DB5"/>
              </a:buClr>
            </a:pPr>
            <a:r>
              <a:rPr lang="sk-SK" dirty="0" smtClean="0"/>
              <a:t>ochrana proti hluku</a:t>
            </a:r>
          </a:p>
          <a:p>
            <a:pPr marL="171450" indent="-171450">
              <a:buClr>
                <a:srgbClr val="469DB5"/>
              </a:buClr>
            </a:pPr>
            <a:endParaRPr lang="sk-SK" dirty="0" smtClean="0"/>
          </a:p>
          <a:p>
            <a:pPr marL="171450" indent="-171450">
              <a:buClr>
                <a:srgbClr val="469DB5"/>
              </a:buClr>
            </a:pPr>
            <a:r>
              <a:rPr lang="sk-SK" dirty="0" smtClean="0"/>
              <a:t>energetická hospodárnosť a udržiavanie tepla</a:t>
            </a:r>
          </a:p>
          <a:p>
            <a:pPr marL="171450" indent="-171450">
              <a:buClr>
                <a:srgbClr val="469DB5"/>
              </a:buClr>
            </a:pPr>
            <a:endParaRPr lang="sk-SK" dirty="0" smtClean="0"/>
          </a:p>
          <a:p>
            <a:pPr marL="171450" indent="-171450">
              <a:buClr>
                <a:srgbClr val="469DB5"/>
              </a:buClr>
            </a:pPr>
            <a:r>
              <a:rPr lang="sk-SK" dirty="0" smtClean="0"/>
              <a:t>trvalo udržateľné využívanie prírodných zdrojov</a:t>
            </a:r>
            <a:endParaRPr lang="sk-SK" sz="2000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ln w="3175">
                  <a:noFill/>
                </a:ln>
                <a:solidFill>
                  <a:schemeClr val="bg1"/>
                </a:solidFill>
              </a:rPr>
              <a:t>CPR -základné požiadavky na stavbu</a:t>
            </a:r>
            <a:endParaRPr lang="sk-SK" sz="4400" dirty="0">
              <a:ln w="3175">
                <a:noFill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marL="171450" indent="-171450" algn="ctr">
              <a:buClr>
                <a:srgbClr val="469DB5"/>
              </a:buClr>
              <a:buNone/>
            </a:pPr>
            <a:r>
              <a:rPr lang="sk-SK" sz="2400" dirty="0" smtClean="0"/>
              <a:t>Stavby musia byť navrhnuté a zhotovené tak, aby sa v prípade vypuknutia požiaru</a:t>
            </a:r>
            <a:r>
              <a:rPr lang="sk-SK" sz="2400" dirty="0" smtClean="0">
                <a:ln w="3175">
                  <a:noFill/>
                </a:ln>
              </a:rPr>
              <a:t>:</a:t>
            </a:r>
          </a:p>
          <a:p>
            <a:pPr marL="171450" indent="-171450" algn="ctr">
              <a:buClr>
                <a:srgbClr val="469DB5"/>
              </a:buClr>
              <a:buNone/>
            </a:pPr>
            <a:endParaRPr lang="cs-CZ" sz="2400" dirty="0" smtClean="0"/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počas určitého času zachovala nosnosť konštrukcie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obmedzila tvorba a šírenie ohňa a dymu v stavbe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obmedzilo rozširovanie požiaru na susedné stavby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osoby nachádzajúce sa v stavbe z nej mohli odísť alebo aby mohli byť zachránené iným spôsobom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zohľadnila bezpečnosť záchranných tímov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ln w="3175">
                  <a:noFill/>
                </a:ln>
                <a:solidFill>
                  <a:schemeClr val="bg1"/>
                </a:solidFill>
              </a:rPr>
              <a:t>Bezpečnosť v prípade požiaru</a:t>
            </a:r>
            <a:endParaRPr lang="sk-SK" sz="3200" dirty="0">
              <a:ln w="3175">
                <a:noFill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490133"/>
            <a:ext cx="10931505" cy="4603901"/>
          </a:xfrm>
          <a:prstGeom prst="rect">
            <a:avLst/>
          </a:prstGeom>
        </p:spPr>
        <p:txBody>
          <a:bodyPr/>
          <a:lstStyle/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endParaRPr lang="sk-SK" sz="2400" dirty="0" smtClean="0"/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parameter, ktorým sa hodnotí množstvo tepla, dymu, horiacich častíc a obsah halogénov uvoľnených počas požiaru z el. kábla 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zavedená  rozhodnutím komisie európskych spoločenstiev 2006/751/ES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ak je konečné použitie stavebného výrobku (kábla) také, že môže prispieť k vzniku a šíreniu ohňa a dymu v stavbe, musí spĺňať požiadavky reakcie na oheň, ktorá sa klasifikuje podľa EN 13501-6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od 1.7.2017 je v platnosti harmonizovaná európska EN 50575 (len pre káble bez funkčnej odolnosti)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solidFill>
                  <a:schemeClr val="bg1"/>
                </a:solidFill>
              </a:rPr>
              <a:t>Trieda reakcie na oheň elektrických káblov</a:t>
            </a:r>
            <a:endParaRPr lang="sk-SK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algn="ctr">
              <a:buNone/>
            </a:pPr>
            <a:r>
              <a:rPr lang="sk-SK" sz="2400" dirty="0" smtClean="0"/>
              <a:t>Silnoprúdové, riadiace a komunikačné káble</a:t>
            </a:r>
            <a:br>
              <a:rPr lang="sk-SK" sz="2400" dirty="0" smtClean="0"/>
            </a:br>
            <a:r>
              <a:rPr lang="sk-SK" sz="2400" dirty="0" smtClean="0"/>
              <a:t>Káble na všeobecné použitie v stavbách vo vzťahu k požiadavkám reakcie na oheň</a:t>
            </a:r>
          </a:p>
          <a:p>
            <a:pPr marL="171450" indent="-171450" algn="ctr">
              <a:buClr>
                <a:srgbClr val="469DB5"/>
              </a:buClr>
              <a:buNone/>
            </a:pPr>
            <a:endParaRPr lang="cs-CZ" sz="2400" dirty="0" smtClean="0"/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 pre elektrické káble používané na dodávku elektrickej energie a na riadiace a komunikačné účely určené na použitie v stavbe (stavebné výrobky)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cieľom káblov je z protipožiarneho hľadiska obmedziť vznik a šírenie požiaru a dymu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špecifikuje požiadavky parametra reakcie na oheň, skúšobné a hodnotiace metódy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ln w="3175">
                  <a:noFill/>
                </a:ln>
                <a:solidFill>
                  <a:schemeClr val="bg1"/>
                </a:solidFill>
              </a:rPr>
              <a:t>EN 50575</a:t>
            </a:r>
            <a:endParaRPr lang="sk-SK" sz="3200" dirty="0">
              <a:ln w="3175">
                <a:noFill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0"/>
          </p:nvPr>
        </p:nvSpPr>
        <p:spPr>
          <a:xfrm>
            <a:off x="580761" y="134773"/>
            <a:ext cx="10996612" cy="2667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sk-SK" sz="3200" dirty="0" smtClean="0">
                <a:latin typeface="+mj-lt"/>
                <a:ea typeface="+mj-ea"/>
                <a:cs typeface="+mj-cs"/>
              </a:rPr>
              <a:t>Nariadenie</a:t>
            </a:r>
            <a:r>
              <a:rPr lang="es-ES" sz="3200" dirty="0" smtClean="0">
                <a:latin typeface="+mj-lt"/>
                <a:ea typeface="+mj-ea"/>
                <a:cs typeface="+mj-cs"/>
              </a:rPr>
              <a:t> CPR </a:t>
            </a:r>
            <a:r>
              <a:rPr lang="sk-SK" sz="3200" dirty="0" smtClean="0">
                <a:latin typeface="+mj-lt"/>
                <a:ea typeface="+mj-ea"/>
                <a:cs typeface="+mj-cs"/>
              </a:rPr>
              <a:t>a požiadavky na káble podľa </a:t>
            </a:r>
            <a:r>
              <a:rPr lang="es-ES" sz="3200" dirty="0" smtClean="0">
                <a:latin typeface="+mj-lt"/>
                <a:ea typeface="+mj-ea"/>
                <a:cs typeface="+mj-cs"/>
              </a:rPr>
              <a:t>EN 50575</a:t>
            </a:r>
            <a:r>
              <a:rPr lang="sk-SK" sz="3200" dirty="0" smtClean="0"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sz="quarter" idx="11"/>
          </p:nvPr>
        </p:nvSpPr>
        <p:spPr>
          <a:xfrm>
            <a:off x="609492" y="696750"/>
            <a:ext cx="11014075" cy="488105"/>
          </a:xfrm>
        </p:spPr>
        <p:txBody>
          <a:bodyPr/>
          <a:lstStyle/>
          <a:p>
            <a:r>
              <a:rPr lang="sk-SK" sz="3200" dirty="0" smtClean="0">
                <a:ln w="3175">
                  <a:noFill/>
                </a:ln>
              </a:rPr>
              <a:t>Skúšobné metódy pre jednotlivé triedy reakcie na oheň</a:t>
            </a:r>
          </a:p>
        </p:txBody>
      </p:sp>
      <p:graphicFrame>
        <p:nvGraphicFramePr>
          <p:cNvPr id="13" name="Tabuľka 12"/>
          <p:cNvGraphicFramePr>
            <a:graphicFrameLocks noGrp="1"/>
          </p:cNvGraphicFramePr>
          <p:nvPr/>
        </p:nvGraphicFramePr>
        <p:xfrm>
          <a:off x="601134" y="1625597"/>
          <a:ext cx="10896598" cy="45804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7768"/>
                <a:gridCol w="1773766"/>
                <a:gridCol w="1773766"/>
                <a:gridCol w="1773766"/>
                <a:gridCol w="1773766"/>
                <a:gridCol w="1773766"/>
              </a:tblGrid>
              <a:tr h="409764"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Trieda </a:t>
                      </a:r>
                      <a:r>
                        <a:rPr lang="sk-SK" sz="28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c)</a:t>
                      </a:r>
                      <a:endParaRPr lang="sk-SK" sz="2800" kern="1200" baseline="300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Skúšobné metódy</a:t>
                      </a: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409764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 </a:t>
                      </a: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ISO 1716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 </a:t>
                      </a: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50399 </a:t>
                      </a:r>
                      <a:r>
                        <a:rPr lang="sk-SK" sz="240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a)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 </a:t>
                      </a: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60332-1-2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 </a:t>
                      </a: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61034-2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 60754-2</a:t>
                      </a:r>
                      <a:endParaRPr lang="sk-SK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409764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sk-SK" sz="2400" kern="120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</a:tr>
              <a:tr h="409764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B1</a:t>
                      </a:r>
                      <a:r>
                        <a:rPr lang="sk-SK" sz="2400" kern="120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588" indent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X </a:t>
                      </a:r>
                      <a:r>
                        <a:rPr lang="sk-SK" sz="240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b)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44450" marR="44450" marT="0" marB="0" anchor="ctr"/>
                </a:tc>
              </a:tr>
              <a:tr h="409764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B2</a:t>
                      </a:r>
                      <a:r>
                        <a:rPr lang="sk-SK" sz="2400" kern="120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588" indent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sk-SK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44450" marR="44450" marT="0" marB="0" anchor="ctr"/>
                </a:tc>
              </a:tr>
              <a:tr h="409764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sk-SK" sz="2400" kern="120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588" indent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sk-SK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44450" marR="44450" marT="0" marB="0" anchor="ctr"/>
                </a:tc>
              </a:tr>
              <a:tr h="409764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sk-SK" sz="2400" kern="120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588" indent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sk-SK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44450" marR="44450" marT="0" marB="0" anchor="ctr"/>
                </a:tc>
              </a:tr>
              <a:tr h="409764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sk-SK" sz="2400" kern="120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X≤ 425mm</a:t>
                      </a:r>
                      <a:endParaRPr lang="sk-SK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</a:tr>
              <a:tr h="409764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sk-SK" sz="2400" kern="120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5941060" algn="r"/>
                        </a:tabLst>
                        <a:defRPr/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5941060" algn="r"/>
                        </a:tabLst>
                        <a:defRPr/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1060" algn="r"/>
                        </a:tabLst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X≥425mm</a:t>
                      </a:r>
                      <a:endParaRPr lang="sk-SK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5941060" algn="r"/>
                        </a:tabLst>
                        <a:defRPr/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5941060" algn="r"/>
                        </a:tabLst>
                        <a:defRPr/>
                      </a:pPr>
                      <a:r>
                        <a:rPr lang="sk-SK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</a:txBody>
                  <a:tcPr marL="44450" marR="44450" marT="0" marB="0" anchor="ctr"/>
                </a:tc>
              </a:tr>
              <a:tr h="875659">
                <a:tc gridSpan="6"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940425" algn="r"/>
                          <a:tab pos="5940425" algn="r"/>
                        </a:tabLst>
                      </a:pPr>
                      <a:r>
                        <a:rPr lang="sk-SK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a)   EN </a:t>
                      </a:r>
                      <a:r>
                        <a:rPr lang="sk-SK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50399 obsahuje všetky informácie, predtým označované ako FIPEC20 Scenár 1 a FIPEC20 Scenár 2.</a:t>
                      </a:r>
                    </a:p>
                    <a:p>
                      <a:pPr marL="228600" indent="-228600" algn="just">
                        <a:spcBef>
                          <a:spcPts val="300"/>
                        </a:spcBef>
                        <a:spcAft>
                          <a:spcPts val="300"/>
                        </a:spcAft>
                        <a:buAutoNum type="alphaLcParenR" startAt="2"/>
                        <a:tabLst>
                          <a:tab pos="266700" algn="l"/>
                          <a:tab pos="5940425" algn="r"/>
                          <a:tab pos="5940425" algn="r"/>
                        </a:tabLst>
                      </a:pPr>
                      <a:r>
                        <a:rPr lang="sk-SK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 </a:t>
                      </a:r>
                      <a:r>
                        <a:rPr lang="sk-SK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triedu </a:t>
                      </a:r>
                      <a:r>
                        <a:rPr lang="sk-SK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B1</a:t>
                      </a:r>
                      <a:r>
                        <a:rPr lang="sk-SK" sz="140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</a:t>
                      </a:r>
                      <a:r>
                        <a:rPr lang="sk-SK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platia v </a:t>
                      </a:r>
                      <a:r>
                        <a:rPr lang="sk-SK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 </a:t>
                      </a:r>
                      <a:r>
                        <a:rPr lang="sk-SK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50399 osobitné skúšobné podmienky.</a:t>
                      </a:r>
                    </a:p>
                    <a:p>
                      <a:pPr marL="228600" indent="-228600" algn="just">
                        <a:spcBef>
                          <a:spcPts val="300"/>
                        </a:spcBef>
                        <a:spcAft>
                          <a:spcPts val="300"/>
                        </a:spcAft>
                        <a:buAutoNum type="alphaLcParenR" startAt="2"/>
                        <a:tabLst>
                          <a:tab pos="5941060" algn="r"/>
                          <a:tab pos="135890" algn="l"/>
                          <a:tab pos="5941060" algn="r"/>
                        </a:tabLst>
                      </a:pPr>
                      <a:r>
                        <a:rPr lang="sk-SK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Klasifikačné kritéria reakcie na oheň sa uvádzajú v EN 13501-6.</a:t>
                      </a:r>
                      <a:endParaRPr lang="sk-SK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marL="171450" indent="-171450" algn="ctr">
              <a:buClr>
                <a:srgbClr val="469DB5"/>
              </a:buClr>
              <a:buNone/>
            </a:pPr>
            <a:r>
              <a:rPr lang="sk-SK" dirty="0" smtClean="0"/>
              <a:t>Skúšky elektrických a optických káblov v podmienkach požiaru. Časť 1-2: Skúška samostatného izolovaného vodiča alebo kábla proti vertikálnemu šíreniu plameňa. Postup pre 1 </a:t>
            </a:r>
            <a:r>
              <a:rPr lang="sk-SK" dirty="0" err="1" smtClean="0"/>
              <a:t>kW</a:t>
            </a:r>
            <a:r>
              <a:rPr lang="sk-SK" dirty="0" smtClean="0"/>
              <a:t> zmiešaný plameň.</a:t>
            </a:r>
            <a:endParaRPr lang="cs-CZ" sz="2000" dirty="0" smtClean="0"/>
          </a:p>
          <a:p>
            <a:pPr marL="171450" indent="-171450" algn="ctr">
              <a:buClr>
                <a:srgbClr val="469DB5"/>
              </a:buClr>
              <a:buNone/>
            </a:pPr>
            <a:endParaRPr lang="cs-CZ" sz="2000" dirty="0" smtClean="0"/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dirty="0" smtClean="0"/>
              <a:t>základná skúšobná metóda pre triedy B1</a:t>
            </a:r>
            <a:r>
              <a:rPr lang="sk-SK" baseline="-25000" dirty="0" smtClean="0"/>
              <a:t>ca</a:t>
            </a:r>
            <a:r>
              <a:rPr lang="sk-SK" dirty="0" smtClean="0"/>
              <a:t> až </a:t>
            </a:r>
            <a:r>
              <a:rPr lang="sk-SK" dirty="0" err="1" smtClean="0"/>
              <a:t>F</a:t>
            </a:r>
            <a:r>
              <a:rPr lang="sk-SK" baseline="-25000" dirty="0" err="1" smtClean="0"/>
              <a:t>ca</a:t>
            </a:r>
            <a:endParaRPr lang="sk-SK" baseline="-25000" dirty="0" smtClean="0"/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dirty="0" smtClean="0"/>
              <a:t>pôsobenie skúšobného plameňa trvá 1 minútu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dirty="0" smtClean="0"/>
              <a:t>slúži na určenie dĺžky zuhoľnatenej časti samostatného kábla</a:t>
            </a:r>
            <a:endParaRPr lang="sk-SK" sz="2000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"/>
              </a:spcBef>
              <a:spcAft>
                <a:spcPts val="300"/>
              </a:spcAft>
              <a:tabLst>
                <a:tab pos="5941060" algn="r"/>
              </a:tabLst>
            </a:pPr>
            <a:r>
              <a:rPr lang="sk-SK" sz="3200" dirty="0" smtClean="0">
                <a:ln w="3175">
                  <a:noFill/>
                </a:ln>
                <a:solidFill>
                  <a:prstClr val="white"/>
                </a:solidFill>
              </a:rPr>
              <a:t>Skúšobné metódy - EN 60332-1-2</a:t>
            </a: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"/>
              </a:spcBef>
              <a:spcAft>
                <a:spcPts val="300"/>
              </a:spcAft>
              <a:tabLst>
                <a:tab pos="5941060" algn="r"/>
              </a:tabLst>
            </a:pPr>
            <a:r>
              <a:rPr lang="sk-SK" sz="3200" dirty="0" smtClean="0">
                <a:ln w="3175">
                  <a:noFill/>
                </a:ln>
                <a:solidFill>
                  <a:prstClr val="white"/>
                </a:solidFill>
              </a:rPr>
              <a:t>Skúšobné metódy - </a:t>
            </a:r>
            <a:r>
              <a:rPr lang="sk-SK" sz="3200" smtClean="0">
                <a:ln w="3175">
                  <a:noFill/>
                </a:ln>
                <a:solidFill>
                  <a:prstClr val="white"/>
                </a:solidFill>
              </a:rPr>
              <a:t>EN 60332-1-2</a:t>
            </a:r>
            <a:endParaRPr lang="sk-SK" sz="3200" dirty="0" smtClean="0">
              <a:ln w="3175">
                <a:noFill/>
              </a:ln>
              <a:solidFill>
                <a:prstClr val="white"/>
              </a:solidFill>
            </a:endParaRPr>
          </a:p>
        </p:txBody>
      </p:sp>
      <p:pic>
        <p:nvPicPr>
          <p:cNvPr id="2050" name="Picture 2" descr="C:\Users\homola\Desktop\Amper prezentacia\EN60332-1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5134" y="1540932"/>
            <a:ext cx="7010400" cy="4267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marL="171450" indent="-171450" algn="ctr">
              <a:spcAft>
                <a:spcPts val="1800"/>
              </a:spcAft>
              <a:buClr>
                <a:srgbClr val="469DB5"/>
              </a:buClr>
              <a:buNone/>
              <a:defRPr/>
            </a:pPr>
            <a:r>
              <a:rPr lang="sk-SK" dirty="0" smtClean="0"/>
              <a:t>Spoločné metódy skúšok káblov v podmienkach požiaru. Meranie uvoľňovania tepla a tvorby dymu na kábloch počas skúšky šírenia plameňa. Skúšobné zariadenia, postupy, výsledky.</a:t>
            </a:r>
            <a:endParaRPr lang="sk-SK" sz="2000" dirty="0" smtClean="0"/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dirty="0" smtClean="0"/>
              <a:t>skúšobná metóda pre triedy B1</a:t>
            </a:r>
            <a:r>
              <a:rPr lang="sk-SK" baseline="-25000" dirty="0" smtClean="0"/>
              <a:t>ca</a:t>
            </a:r>
            <a:r>
              <a:rPr lang="sk-SK" dirty="0" smtClean="0"/>
              <a:t> až </a:t>
            </a:r>
            <a:r>
              <a:rPr lang="sk-SK" dirty="0" err="1" smtClean="0"/>
              <a:t>D</a:t>
            </a:r>
            <a:r>
              <a:rPr lang="sk-SK" baseline="-25000" dirty="0" err="1" smtClean="0"/>
              <a:t>ca</a:t>
            </a:r>
            <a:endParaRPr lang="sk-SK" baseline="-25000" dirty="0" smtClean="0"/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dirty="0" smtClean="0"/>
              <a:t>pôsobenie skúšobného plameňa trvá 20 </a:t>
            </a:r>
            <a:r>
              <a:rPr lang="sk-SK" dirty="0" smtClean="0"/>
              <a:t>minút</a:t>
            </a:r>
            <a:endParaRPr lang="sk-SK" dirty="0" smtClean="0"/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dirty="0" smtClean="0"/>
              <a:t>slúži na určenie dĺžky zuhoľnatenej časti káblov vo zväzku a množstva a rýchlosti uvoľňovania </a:t>
            </a:r>
            <a:r>
              <a:rPr lang="sk-SK" dirty="0" smtClean="0">
                <a:ea typeface="Times New Roman"/>
                <a:cs typeface="Times New Roman"/>
              </a:rPr>
              <a:t>tepla a dymu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"/>
              </a:spcBef>
              <a:spcAft>
                <a:spcPts val="300"/>
              </a:spcAft>
              <a:tabLst>
                <a:tab pos="5941060" algn="r"/>
              </a:tabLst>
            </a:pPr>
            <a:r>
              <a:rPr lang="sk-SK" sz="3200" dirty="0" smtClean="0">
                <a:ln w="3175">
                  <a:noFill/>
                </a:ln>
                <a:solidFill>
                  <a:prstClr val="white"/>
                </a:solidFill>
              </a:rPr>
              <a:t>Skúšobné metódy - EN 50399</a:t>
            </a: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5"/>
            <a:ext cx="10931505" cy="463187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"/>
              </a:spcBef>
              <a:spcAft>
                <a:spcPts val="300"/>
              </a:spcAft>
              <a:tabLst>
                <a:tab pos="5941060" algn="r"/>
              </a:tabLst>
            </a:pPr>
            <a:r>
              <a:rPr lang="sk-SK" sz="3200" dirty="0" smtClean="0">
                <a:ln w="3175">
                  <a:noFill/>
                </a:ln>
                <a:solidFill>
                  <a:prstClr val="white"/>
                </a:solidFill>
              </a:rPr>
              <a:t>Skúšobné metódy - EN 50399</a:t>
            </a:r>
          </a:p>
        </p:txBody>
      </p:sp>
      <p:pic>
        <p:nvPicPr>
          <p:cNvPr id="1026" name="Picture 2" descr="C:\Users\homola\Desktop\Amper prezentacia\EN50399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372" y="1481668"/>
            <a:ext cx="3272895" cy="4419600"/>
          </a:xfrm>
          <a:prstGeom prst="rect">
            <a:avLst/>
          </a:prstGeom>
          <a:noFill/>
        </p:spPr>
      </p:pic>
      <p:pic>
        <p:nvPicPr>
          <p:cNvPr id="1027" name="Picture 3" descr="C:\Users\homola\Desktop\Amper prezentacia\EN50399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0200" y="1473200"/>
            <a:ext cx="3598333" cy="4402667"/>
          </a:xfrm>
          <a:prstGeom prst="rect">
            <a:avLst/>
          </a:prstGeom>
          <a:noFill/>
        </p:spPr>
      </p:pic>
      <p:pic>
        <p:nvPicPr>
          <p:cNvPr id="1028" name="Picture 4" descr="C:\Users\homola\Desktop\Amper prezentacia\EN50399_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1473200"/>
            <a:ext cx="3462867" cy="44111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465668" y="1346200"/>
            <a:ext cx="11497732" cy="4978399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sk-SK" dirty="0" smtClean="0"/>
              <a:t>Pre triedy B1</a:t>
            </a:r>
            <a:r>
              <a:rPr lang="sk-SK" baseline="-25000" dirty="0" smtClean="0"/>
              <a:t>ca</a:t>
            </a:r>
            <a:r>
              <a:rPr lang="sk-SK" dirty="0" smtClean="0"/>
              <a:t> , B2</a:t>
            </a:r>
            <a:r>
              <a:rPr lang="sk-SK" baseline="-25000" dirty="0" smtClean="0"/>
              <a:t>ca</a:t>
            </a:r>
            <a:r>
              <a:rPr lang="sk-SK" dirty="0" smtClean="0"/>
              <a:t>, C</a:t>
            </a:r>
            <a:r>
              <a:rPr lang="sk-SK" baseline="-25000" dirty="0" smtClean="0"/>
              <a:t>ca</a:t>
            </a:r>
            <a:r>
              <a:rPr lang="sk-SK" dirty="0" smtClean="0"/>
              <a:t>, </a:t>
            </a:r>
            <a:r>
              <a:rPr lang="sk-SK" dirty="0" err="1" smtClean="0"/>
              <a:t>D</a:t>
            </a:r>
            <a:r>
              <a:rPr lang="sk-SK" baseline="-25000" dirty="0" err="1" smtClean="0"/>
              <a:t>ca</a:t>
            </a:r>
            <a:r>
              <a:rPr lang="sk-SK" dirty="0" smtClean="0"/>
              <a:t> sa stanovujú doplnkové klasifikácie podľa uvedených skúšobných metód:</a:t>
            </a:r>
          </a:p>
          <a:p>
            <a:pPr marL="1790700" indent="-14319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1790700" algn="l"/>
              </a:tabLst>
            </a:pPr>
            <a:r>
              <a:rPr lang="sk-SK" b="1" dirty="0" smtClean="0"/>
              <a:t>s</a:t>
            </a:r>
            <a:r>
              <a:rPr lang="sk-SK" dirty="0" smtClean="0"/>
              <a:t> </a:t>
            </a:r>
            <a:r>
              <a:rPr lang="sk-SK" b="1" dirty="0" smtClean="0"/>
              <a:t>(</a:t>
            </a:r>
            <a:r>
              <a:rPr lang="sk-SK" b="1" dirty="0" err="1" smtClean="0"/>
              <a:t>smoke</a:t>
            </a:r>
            <a:r>
              <a:rPr lang="sk-SK" b="1" dirty="0" smtClean="0"/>
              <a:t>) </a:t>
            </a:r>
            <a:r>
              <a:rPr lang="sk-SK" dirty="0" smtClean="0"/>
              <a:t>-EN 50399 </a:t>
            </a:r>
            <a:br>
              <a:rPr lang="sk-SK" dirty="0" smtClean="0"/>
            </a:br>
            <a:r>
              <a:rPr lang="sk-SK" dirty="0" smtClean="0"/>
              <a:t> tvorba dymu (s1, s2, s3)</a:t>
            </a:r>
          </a:p>
          <a:p>
            <a:pPr marL="1790700" indent="-14319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1790700" algn="l"/>
              </a:tabLst>
            </a:pPr>
            <a:r>
              <a:rPr lang="sk-SK" dirty="0" smtClean="0"/>
              <a:t>	 EN 61034-2 </a:t>
            </a:r>
            <a:br>
              <a:rPr lang="sk-SK" dirty="0" smtClean="0"/>
            </a:br>
            <a:r>
              <a:rPr lang="sk-SK" dirty="0" smtClean="0"/>
              <a:t> (s1a, s1b) optická hustota dymu </a:t>
            </a:r>
          </a:p>
          <a:p>
            <a:pPr marL="1790700" indent="-14319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1790700" algn="l"/>
              </a:tabLst>
            </a:pPr>
            <a:r>
              <a:rPr lang="sk-SK" b="1" dirty="0" smtClean="0"/>
              <a:t>d (</a:t>
            </a:r>
            <a:r>
              <a:rPr lang="sk-SK" b="1" dirty="0" err="1" smtClean="0"/>
              <a:t>drops</a:t>
            </a:r>
            <a:r>
              <a:rPr lang="sk-SK" b="1" dirty="0" smtClean="0"/>
              <a:t>)</a:t>
            </a:r>
            <a:r>
              <a:rPr lang="sk-SK" dirty="0" smtClean="0"/>
              <a:t>   </a:t>
            </a:r>
            <a:r>
              <a:rPr lang="sk-SK" dirty="0" smtClean="0"/>
              <a:t>-EN </a:t>
            </a:r>
            <a:r>
              <a:rPr lang="sk-SK" dirty="0" smtClean="0"/>
              <a:t>50399 </a:t>
            </a:r>
            <a:br>
              <a:rPr lang="sk-SK" dirty="0" smtClean="0"/>
            </a:br>
            <a:r>
              <a:rPr lang="sk-SK" dirty="0" smtClean="0"/>
              <a:t> tvorba horiacich kvapiek/častíc (d0, d1, d2)</a:t>
            </a:r>
          </a:p>
          <a:p>
            <a:pPr marL="1790700" indent="-14319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1790700" algn="l"/>
              </a:tabLst>
            </a:pPr>
            <a:r>
              <a:rPr lang="sk-SK" b="1" dirty="0" smtClean="0"/>
              <a:t>a (</a:t>
            </a:r>
            <a:r>
              <a:rPr lang="sk-SK" b="1" dirty="0" err="1" smtClean="0"/>
              <a:t>acidity</a:t>
            </a:r>
            <a:r>
              <a:rPr lang="sk-SK" b="1" dirty="0" smtClean="0"/>
              <a:t>)</a:t>
            </a:r>
            <a:r>
              <a:rPr lang="sk-SK" dirty="0" smtClean="0"/>
              <a:t>  </a:t>
            </a:r>
            <a:r>
              <a:rPr lang="sk-SK" dirty="0" smtClean="0"/>
              <a:t>-EN </a:t>
            </a:r>
            <a:r>
              <a:rPr lang="sk-SK" dirty="0" smtClean="0"/>
              <a:t>60754-2 </a:t>
            </a:r>
            <a:br>
              <a:rPr lang="sk-SK" dirty="0" smtClean="0"/>
            </a:br>
            <a:r>
              <a:rPr lang="sk-SK" dirty="0" smtClean="0"/>
              <a:t> </a:t>
            </a:r>
            <a:r>
              <a:rPr lang="sk-SK" dirty="0" err="1" smtClean="0"/>
              <a:t>acidita</a:t>
            </a:r>
            <a:r>
              <a:rPr lang="sk-SK" dirty="0" smtClean="0"/>
              <a:t> a </a:t>
            </a:r>
            <a:r>
              <a:rPr lang="sk-SK" dirty="0" err="1" smtClean="0"/>
              <a:t>konduktivita</a:t>
            </a:r>
            <a:r>
              <a:rPr lang="sk-SK" dirty="0" smtClean="0"/>
              <a:t> splodín horenia (a1, a2, a3)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Doplnkové klasifikácie</a:t>
            </a: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5"/>
            <a:ext cx="10931505" cy="4648811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sk-SK" sz="2400" dirty="0" smtClean="0"/>
              <a:t>Meranie hustoty dymu pri horení káblov za definovaných podmienok. Časť 2: Skúšobný postup a požiadavky 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skúšobná metóda pre triedy B1</a:t>
            </a:r>
            <a:r>
              <a:rPr lang="sk-SK" sz="2400" baseline="-25000" dirty="0" smtClean="0"/>
              <a:t>ca</a:t>
            </a:r>
            <a:r>
              <a:rPr lang="sk-SK" sz="2400" dirty="0" smtClean="0"/>
              <a:t> až </a:t>
            </a:r>
            <a:r>
              <a:rPr lang="sk-SK" sz="2400" dirty="0" err="1" smtClean="0"/>
              <a:t>D</a:t>
            </a:r>
            <a:r>
              <a:rPr lang="sk-SK" sz="2400" baseline="-25000" dirty="0" err="1" smtClean="0"/>
              <a:t>ca</a:t>
            </a:r>
            <a:r>
              <a:rPr lang="sk-SK" sz="2400" baseline="-25000" dirty="0" smtClean="0"/>
              <a:t>  </a:t>
            </a:r>
            <a:r>
              <a:rPr lang="sk-SK" sz="2400" dirty="0" smtClean="0"/>
              <a:t>s doplnkovou klasifikáciou s1</a:t>
            </a:r>
            <a:endParaRPr lang="sk-SK" sz="2400" baseline="-25000" dirty="0" smtClean="0"/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káble sa spaľujú v komore počas 40 minút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 hodnotí sa množstvo pohlteného svetla dymom medzi zdrojom a detektorom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s1a nesmie klesnúť pod 80% ; s1b medzi 80 % až 60 %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sz="2400" dirty="0" smtClean="0"/>
              <a:t>slúži na určenie optickej hustoty dymu(priehľadnosti) horiaceho kábla - dôležitý parameter pre evakuácii osôb počas požiaru v budovách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"/>
              </a:spcBef>
              <a:spcAft>
                <a:spcPts val="300"/>
              </a:spcAft>
              <a:tabLst>
                <a:tab pos="5941060" algn="r"/>
              </a:tabLst>
            </a:pPr>
            <a:r>
              <a:rPr lang="sk-SK" sz="3200" dirty="0" smtClean="0">
                <a:ln w="3175">
                  <a:noFill/>
                </a:ln>
                <a:solidFill>
                  <a:prstClr val="white"/>
                </a:solidFill>
              </a:rPr>
              <a:t>Skúšobné metódy - EN 61034-2</a:t>
            </a: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"/>
              </a:spcBef>
              <a:spcAft>
                <a:spcPts val="300"/>
              </a:spcAft>
              <a:tabLst>
                <a:tab pos="5941060" algn="r"/>
              </a:tabLst>
            </a:pPr>
            <a:r>
              <a:rPr lang="sk-SK" sz="3200" dirty="0" smtClean="0">
                <a:ln w="3175">
                  <a:noFill/>
                </a:ln>
                <a:solidFill>
                  <a:prstClr val="white"/>
                </a:solidFill>
              </a:rPr>
              <a:t>Skúšobné metódy - EN 61034-2</a:t>
            </a:r>
          </a:p>
        </p:txBody>
      </p:sp>
      <p:pic>
        <p:nvPicPr>
          <p:cNvPr id="3074" name="Picture 2" descr="C:\Users\homola\Desktop\Amper prezentacia\EN61034-2_1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304" y="1608666"/>
            <a:ext cx="3600000" cy="3960000"/>
          </a:xfrm>
          <a:prstGeom prst="rect">
            <a:avLst/>
          </a:prstGeom>
          <a:noFill/>
        </p:spPr>
      </p:pic>
      <p:pic>
        <p:nvPicPr>
          <p:cNvPr id="3075" name="Picture 3" descr="C:\Users\homola\Desktop\Amper prezentacia\EN61034-2_2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5152" y="1608309"/>
            <a:ext cx="3600000" cy="3960000"/>
          </a:xfrm>
          <a:prstGeom prst="rect">
            <a:avLst/>
          </a:prstGeom>
          <a:noFill/>
        </p:spPr>
      </p:pic>
      <p:pic>
        <p:nvPicPr>
          <p:cNvPr id="3076" name="Picture 4" descr="C:\Users\homola\Desktop\Amper prezentacia\EN61034-2_3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78271" y="1591735"/>
            <a:ext cx="3600000" cy="39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5"/>
            <a:ext cx="10931505" cy="458107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sk-SK" dirty="0" smtClean="0"/>
              <a:t>Skúška plynov vznikajúcich pri horení materiálov z káblov. Časť 2: Stanovenie </a:t>
            </a:r>
            <a:r>
              <a:rPr lang="sk-SK" dirty="0" err="1" smtClean="0"/>
              <a:t>acidity</a:t>
            </a:r>
            <a:r>
              <a:rPr lang="sk-SK" dirty="0" smtClean="0"/>
              <a:t> (meraním pH) a </a:t>
            </a:r>
            <a:r>
              <a:rPr lang="sk-SK" dirty="0" err="1" smtClean="0"/>
              <a:t>konduktivity</a:t>
            </a:r>
            <a:r>
              <a:rPr lang="sk-SK" dirty="0" smtClean="0"/>
              <a:t> 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dirty="0" smtClean="0"/>
              <a:t>vzorky plášťa a izolácie sa spaľujú v skúšobnom zariadení a splodiny sú vedené do destilovanej vody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dirty="0" smtClean="0"/>
              <a:t> následne sa určuje pH a vodivosť vzniknutého vodného roztoku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dirty="0" smtClean="0"/>
              <a:t> pre a1 je pH &gt;4,3 a vodivosť &lt; 2,5</a:t>
            </a:r>
            <a:r>
              <a:rPr lang="el-GR" dirty="0" smtClean="0"/>
              <a:t>μ</a:t>
            </a:r>
            <a:r>
              <a:rPr lang="sk-SK" dirty="0" smtClean="0"/>
              <a:t>S/mm (</a:t>
            </a:r>
            <a:r>
              <a:rPr lang="sk-SK" dirty="0" err="1" smtClean="0"/>
              <a:t>bezhalogénový</a:t>
            </a:r>
            <a:r>
              <a:rPr lang="sk-SK" dirty="0" smtClean="0"/>
              <a:t> kábel)</a:t>
            </a:r>
          </a:p>
          <a:p>
            <a:pPr marL="171450" indent="-171450">
              <a:spcAft>
                <a:spcPts val="1800"/>
              </a:spcAft>
              <a:buClr>
                <a:srgbClr val="469DB5"/>
              </a:buClr>
              <a:defRPr/>
            </a:pPr>
            <a:r>
              <a:rPr lang="sk-SK" dirty="0" smtClean="0"/>
              <a:t>dôležitý parameter na ochranu zdravia (množstvo vzniknutého </a:t>
            </a:r>
            <a:r>
              <a:rPr lang="sk-SK" dirty="0" err="1" smtClean="0"/>
              <a:t>HCl</a:t>
            </a:r>
            <a:r>
              <a:rPr lang="sk-SK" dirty="0" smtClean="0"/>
              <a:t>) a vplyvu na škody počas horenia (poškodenie konštrukcie  stavby)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"/>
              </a:spcBef>
              <a:spcAft>
                <a:spcPts val="300"/>
              </a:spcAft>
              <a:tabLst>
                <a:tab pos="5941060" algn="r"/>
              </a:tabLst>
            </a:pPr>
            <a:r>
              <a:rPr lang="sk-SK" sz="3200" dirty="0" smtClean="0">
                <a:ln w="3175">
                  <a:noFill/>
                </a:ln>
                <a:solidFill>
                  <a:prstClr val="white"/>
                </a:solidFill>
              </a:rPr>
              <a:t>Skúšobné metódy - EN</a:t>
            </a:r>
            <a:r>
              <a:rPr lang="sk-SK" sz="3200" dirty="0" smtClean="0">
                <a:solidFill>
                  <a:srgbClr val="323996"/>
                </a:solidFill>
              </a:rPr>
              <a:t> </a:t>
            </a:r>
            <a:r>
              <a:rPr lang="sk-SK" sz="3200" dirty="0" smtClean="0">
                <a:ln w="3175">
                  <a:noFill/>
                </a:ln>
                <a:solidFill>
                  <a:prstClr val="white"/>
                </a:solidFill>
              </a:rPr>
              <a:t>60754-2</a:t>
            </a: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"/>
              </a:spcBef>
              <a:spcAft>
                <a:spcPts val="300"/>
              </a:spcAft>
              <a:tabLst>
                <a:tab pos="5941060" algn="r"/>
              </a:tabLst>
            </a:pPr>
            <a:r>
              <a:rPr lang="sk-SK" sz="3200" dirty="0" smtClean="0">
                <a:ln w="3175">
                  <a:noFill/>
                </a:ln>
                <a:solidFill>
                  <a:prstClr val="white"/>
                </a:solidFill>
              </a:rPr>
              <a:t>Skúšobné metódy - EN</a:t>
            </a:r>
            <a:r>
              <a:rPr lang="sk-SK" sz="3200" dirty="0" smtClean="0">
                <a:solidFill>
                  <a:srgbClr val="323996"/>
                </a:solidFill>
              </a:rPr>
              <a:t> </a:t>
            </a:r>
            <a:r>
              <a:rPr lang="sk-SK" sz="3200" dirty="0" smtClean="0">
                <a:ln w="3175">
                  <a:noFill/>
                </a:ln>
                <a:solidFill>
                  <a:prstClr val="white"/>
                </a:solidFill>
              </a:rPr>
              <a:t>60754-2</a:t>
            </a:r>
          </a:p>
        </p:txBody>
      </p:sp>
      <p:pic>
        <p:nvPicPr>
          <p:cNvPr id="1026" name="Picture 2" descr="F:\Amper prezentacia\EN 60754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0533" y="1557867"/>
            <a:ext cx="10320867" cy="46905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490133"/>
            <a:ext cx="10931505" cy="4758267"/>
          </a:xfrm>
          <a:prstGeom prst="rect">
            <a:avLst/>
          </a:prstGeom>
        </p:spPr>
        <p:txBody>
          <a:bodyPr/>
          <a:lstStyle/>
          <a:p>
            <a:pPr marL="171450" indent="-171450"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sz="2400" dirty="0" smtClean="0"/>
              <a:t>poškodená dĺžka pri šírení plameňa ≤ 1,5 m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sz="2400" dirty="0" smtClean="0"/>
              <a:t>celkové uvoľnené teplo počas trvania skúšky ≤ 15 MJ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sz="2400" dirty="0" smtClean="0"/>
              <a:t>najvyššia hodnota rýchlosti uvoľňovania tepla ≤ 30 </a:t>
            </a:r>
            <a:r>
              <a:rPr lang="sk-SK" sz="2400" dirty="0" err="1" smtClean="0"/>
              <a:t>kW</a:t>
            </a:r>
            <a:endParaRPr lang="sk-SK" sz="2400" dirty="0" smtClean="0"/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sz="2400" dirty="0" smtClean="0"/>
              <a:t>index rýchlosti rozvoja požiaru ≤ 150 Ws</a:t>
            </a:r>
            <a:r>
              <a:rPr lang="sk-SK" sz="2400" baseline="30000" dirty="0" smtClean="0"/>
              <a:t>-1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sz="2400" dirty="0" smtClean="0"/>
              <a:t>s1 – celkové množstvo tvorby dymu  ≤ 50 m</a:t>
            </a:r>
            <a:r>
              <a:rPr lang="sk-SK" sz="2400" baseline="30000" dirty="0" smtClean="0"/>
              <a:t>2</a:t>
            </a:r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 smtClean="0"/>
              <a:t>maximálna hodnota rýchlosti tvorby dymu ≤ 0,25m</a:t>
            </a:r>
            <a:r>
              <a:rPr lang="sk-SK" sz="2400" baseline="30000" dirty="0" smtClean="0"/>
              <a:t>2</a:t>
            </a:r>
            <a:r>
              <a:rPr lang="sk-SK" sz="2400" dirty="0" smtClean="0"/>
              <a:t> /s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sz="2400" dirty="0" smtClean="0"/>
              <a:t>d1 – kvapky zhasnú do 10s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sz="2400" dirty="0" smtClean="0"/>
              <a:t>a1 –  pH &gt;4,3 a vodivosť &lt; 2,5</a:t>
            </a:r>
            <a:r>
              <a:rPr lang="el-GR" sz="2400" dirty="0" smtClean="0"/>
              <a:t>μ</a:t>
            </a:r>
            <a:r>
              <a:rPr lang="sk-SK" sz="2400" dirty="0" smtClean="0"/>
              <a:t>S/mm </a:t>
            </a:r>
            <a:endParaRPr lang="sk-SK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solidFill>
                  <a:schemeClr val="bg1"/>
                </a:solidFill>
              </a:rPr>
              <a:t>Trieda reakcie na oheň B2</a:t>
            </a:r>
            <a:r>
              <a:rPr lang="sk-SK" sz="3200" baseline="-25000" dirty="0" smtClean="0">
                <a:solidFill>
                  <a:schemeClr val="bg1"/>
                </a:solidFill>
              </a:rPr>
              <a:t>ca</a:t>
            </a:r>
            <a:r>
              <a:rPr lang="sk-SK" sz="3200" dirty="0" smtClean="0">
                <a:solidFill>
                  <a:schemeClr val="bg1"/>
                </a:solidFill>
              </a:rPr>
              <a:t>- s1,d1,a1</a:t>
            </a:r>
            <a:endParaRPr lang="sk-SK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sk-SK" dirty="0" smtClean="0">
                <a:solidFill>
                  <a:prstClr val="black"/>
                </a:solidFill>
              </a:rPr>
              <a:t>Doklad vydaný výrobcom podľa prílohy III </a:t>
            </a:r>
            <a:r>
              <a:rPr lang="sk-SK" dirty="0" smtClean="0"/>
              <a:t> </a:t>
            </a:r>
            <a:r>
              <a:rPr lang="sk-SK" dirty="0" smtClean="0">
                <a:solidFill>
                  <a:prstClr val="black"/>
                </a:solidFill>
              </a:rPr>
              <a:t>NARIADENIA EURÓPSKEHO PARLAMENTU A RADY (EÚ) č. 305/2011 v aktuálnom znení</a:t>
            </a:r>
            <a:endParaRPr lang="sk-SK" dirty="0" smtClean="0"/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dirty="0" smtClean="0"/>
              <a:t>výrobca ním deklaruje parametre stavebného výrobku (kábla), teda triedu reakcie na oheň prípadne doplnkové klasifikácie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dirty="0" smtClean="0"/>
              <a:t>tiež môže obsahovať údaj o obsahu nebezpečných látok podľa nariadenia </a:t>
            </a:r>
            <a:r>
              <a:rPr lang="sk-SK" dirty="0" smtClean="0"/>
              <a:t>REACH</a:t>
            </a:r>
          </a:p>
          <a:p>
            <a:pPr>
              <a:spcAft>
                <a:spcPts val="1800"/>
              </a:spcAft>
              <a:buClr>
                <a:srgbClr val="469DB5"/>
              </a:buClr>
              <a:buNone/>
              <a:tabLst>
                <a:tab pos="357188" algn="l"/>
              </a:tabLst>
              <a:defRPr/>
            </a:pPr>
            <a:r>
              <a:rPr lang="sk-SK" sz="2400" dirty="0" err="1" smtClean="0"/>
              <a:t>DoP</a:t>
            </a:r>
            <a:r>
              <a:rPr lang="sk-SK" sz="2400" dirty="0" smtClean="0"/>
              <a:t>- </a:t>
            </a:r>
            <a:r>
              <a:rPr lang="sk-SK" sz="2400" dirty="0" err="1" smtClean="0"/>
              <a:t>Declaration</a:t>
            </a:r>
            <a:r>
              <a:rPr lang="sk-SK" sz="2400" dirty="0" smtClean="0"/>
              <a:t> </a:t>
            </a:r>
            <a:r>
              <a:rPr lang="sk-SK" sz="2400" dirty="0" err="1" smtClean="0"/>
              <a:t>of</a:t>
            </a:r>
            <a:r>
              <a:rPr lang="sk-SK" sz="2400" dirty="0" smtClean="0"/>
              <a:t> </a:t>
            </a:r>
            <a:r>
              <a:rPr lang="sk-SK" sz="2400" dirty="0" err="1" smtClean="0"/>
              <a:t>performance</a:t>
            </a:r>
            <a:endParaRPr lang="sk-SK" sz="2400" dirty="0" smtClean="0"/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endParaRPr lang="sk-SK" dirty="0" smtClean="0"/>
          </a:p>
          <a:p>
            <a:pPr>
              <a:spcAft>
                <a:spcPts val="1800"/>
              </a:spcAft>
              <a:buClr>
                <a:srgbClr val="469DB5"/>
              </a:buClr>
              <a:buNone/>
              <a:tabLst>
                <a:tab pos="357188" algn="l"/>
              </a:tabLst>
              <a:defRPr/>
            </a:pPr>
            <a:endParaRPr lang="sk-SK" sz="2000" dirty="0" smtClean="0"/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endParaRPr lang="sk-SK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solidFill>
                  <a:schemeClr val="bg1"/>
                </a:solidFill>
              </a:rPr>
              <a:t>Vyhlásenie o parametroch – </a:t>
            </a:r>
            <a:r>
              <a:rPr lang="sk-SK" sz="3200" dirty="0" err="1" smtClean="0">
                <a:solidFill>
                  <a:schemeClr val="bg1"/>
                </a:solidFill>
              </a:rPr>
              <a:t>Prohlášení</a:t>
            </a:r>
            <a:r>
              <a:rPr lang="sk-SK" sz="3200" dirty="0" smtClean="0">
                <a:solidFill>
                  <a:schemeClr val="bg1"/>
                </a:solidFill>
              </a:rPr>
              <a:t> o </a:t>
            </a:r>
            <a:r>
              <a:rPr lang="sk-SK" sz="3200" dirty="0" err="1" smtClean="0">
                <a:solidFill>
                  <a:schemeClr val="bg1"/>
                </a:solidFill>
              </a:rPr>
              <a:t>vlastnostech</a:t>
            </a:r>
            <a:r>
              <a:rPr lang="sk-SK" sz="3200" dirty="0" smtClean="0">
                <a:solidFill>
                  <a:schemeClr val="bg1"/>
                </a:solidFill>
              </a:rPr>
              <a:t> (</a:t>
            </a:r>
            <a:r>
              <a:rPr lang="sk-SK" sz="3200" dirty="0" err="1" smtClean="0">
                <a:solidFill>
                  <a:schemeClr val="bg1"/>
                </a:solidFill>
              </a:rPr>
              <a:t>DoP</a:t>
            </a:r>
            <a:r>
              <a:rPr lang="sk-SK" sz="3200" dirty="0" smtClean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5"/>
            <a:ext cx="10931505" cy="4663955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dirty="0" smtClean="0"/>
              <a:t>triedy </a:t>
            </a:r>
            <a:r>
              <a:rPr lang="sk-SK" dirty="0" err="1" smtClean="0"/>
              <a:t>A</a:t>
            </a:r>
            <a:r>
              <a:rPr lang="sk-SK" baseline="-25000" dirty="0" err="1" smtClean="0"/>
              <a:t>ca</a:t>
            </a:r>
            <a:r>
              <a:rPr lang="sk-SK" dirty="0" smtClean="0"/>
              <a:t> až C</a:t>
            </a:r>
            <a:r>
              <a:rPr lang="sk-SK" baseline="-25000" dirty="0" smtClean="0"/>
              <a:t>ca</a:t>
            </a:r>
            <a:r>
              <a:rPr lang="sk-SK" dirty="0" smtClean="0"/>
              <a:t> (AVCP 1+) v </a:t>
            </a:r>
            <a:r>
              <a:rPr lang="sk-SK" dirty="0" err="1" smtClean="0"/>
              <a:t>DoP</a:t>
            </a:r>
            <a:r>
              <a:rPr lang="sk-SK" dirty="0" smtClean="0"/>
              <a:t> musí byť </a:t>
            </a:r>
            <a:r>
              <a:rPr lang="sk-SK" dirty="0" smtClean="0"/>
              <a:t>uvedené </a:t>
            </a:r>
            <a:r>
              <a:rPr lang="sk-SK" dirty="0" smtClean="0"/>
              <a:t>číslo notifikovanej osoby </a:t>
            </a:r>
            <a:endParaRPr lang="sk-SK" sz="2000" dirty="0" smtClean="0"/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dirty="0" smtClean="0"/>
              <a:t>triedy </a:t>
            </a:r>
            <a:r>
              <a:rPr lang="sk-SK" dirty="0" err="1" smtClean="0"/>
              <a:t>D</a:t>
            </a:r>
            <a:r>
              <a:rPr lang="sk-SK" baseline="-25000" dirty="0" err="1" smtClean="0"/>
              <a:t>ca</a:t>
            </a:r>
            <a:r>
              <a:rPr lang="sk-SK" dirty="0" smtClean="0"/>
              <a:t> a </a:t>
            </a:r>
            <a:r>
              <a:rPr lang="sk-SK" dirty="0" err="1" smtClean="0"/>
              <a:t>E</a:t>
            </a:r>
            <a:r>
              <a:rPr lang="sk-SK" baseline="-25000" dirty="0" err="1" smtClean="0"/>
              <a:t>ca</a:t>
            </a:r>
            <a:r>
              <a:rPr lang="sk-SK" dirty="0" smtClean="0"/>
              <a:t> (AVCP 3) v </a:t>
            </a:r>
            <a:r>
              <a:rPr lang="sk-SK" dirty="0" err="1" smtClean="0"/>
              <a:t>DoP</a:t>
            </a:r>
            <a:r>
              <a:rPr lang="sk-SK" dirty="0" smtClean="0"/>
              <a:t> musí byť </a:t>
            </a:r>
            <a:r>
              <a:rPr lang="sk-SK" dirty="0" smtClean="0"/>
              <a:t>uvedené </a:t>
            </a:r>
            <a:r>
              <a:rPr lang="sk-SK" dirty="0" smtClean="0"/>
              <a:t>číslo notifikovaného skúšobného laboratória</a:t>
            </a:r>
            <a:r>
              <a:rPr lang="sk-SK" baseline="-25000" dirty="0" smtClean="0"/>
              <a:t> </a:t>
            </a:r>
            <a:endParaRPr lang="sk-SK" sz="2000" dirty="0" smtClean="0"/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dirty="0" smtClean="0"/>
              <a:t>triedu </a:t>
            </a:r>
            <a:r>
              <a:rPr lang="sk-SK" dirty="0" err="1" smtClean="0"/>
              <a:t>F</a:t>
            </a:r>
            <a:r>
              <a:rPr lang="sk-SK" baseline="-25000" dirty="0" err="1" smtClean="0"/>
              <a:t>ca</a:t>
            </a:r>
            <a:r>
              <a:rPr lang="sk-SK" dirty="0" smtClean="0"/>
              <a:t> (AVCP 4) </a:t>
            </a:r>
            <a:r>
              <a:rPr lang="sk-SK" dirty="0" err="1" smtClean="0"/>
              <a:t>DoP</a:t>
            </a:r>
            <a:r>
              <a:rPr lang="sk-SK" dirty="0" smtClean="0"/>
              <a:t> vydáva </a:t>
            </a:r>
            <a:r>
              <a:rPr lang="sk-SK" dirty="0" smtClean="0"/>
              <a:t>výrobca na základe vlastných skúšok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sk-SK" sz="2000" dirty="0" smtClean="0"/>
              <a:t>AVCP- </a:t>
            </a:r>
            <a:r>
              <a:rPr lang="sk-SK" sz="2000" dirty="0" err="1" smtClean="0"/>
              <a:t>Assessment</a:t>
            </a:r>
            <a:r>
              <a:rPr lang="sk-SK" sz="2000" dirty="0" smtClean="0"/>
              <a:t> and </a:t>
            </a:r>
            <a:r>
              <a:rPr lang="sk-SK" sz="2000" dirty="0" err="1" smtClean="0"/>
              <a:t>verification</a:t>
            </a:r>
            <a:r>
              <a:rPr lang="sk-SK" sz="2000" dirty="0" smtClean="0"/>
              <a:t> </a:t>
            </a:r>
            <a:r>
              <a:rPr lang="sk-SK" sz="2000" dirty="0" err="1" smtClean="0"/>
              <a:t>of</a:t>
            </a:r>
            <a:r>
              <a:rPr lang="sk-SK" sz="2000" dirty="0" smtClean="0"/>
              <a:t> </a:t>
            </a:r>
            <a:r>
              <a:rPr lang="sk-SK" sz="2000" dirty="0" err="1" smtClean="0"/>
              <a:t>constancy</a:t>
            </a:r>
            <a:r>
              <a:rPr lang="sk-SK" sz="2000" dirty="0" smtClean="0"/>
              <a:t> </a:t>
            </a:r>
            <a:r>
              <a:rPr lang="sk-SK" sz="2000" dirty="0" err="1" smtClean="0"/>
              <a:t>of</a:t>
            </a:r>
            <a:r>
              <a:rPr lang="sk-SK" sz="2000" dirty="0" smtClean="0"/>
              <a:t> </a:t>
            </a:r>
            <a:r>
              <a:rPr lang="sk-SK" sz="2000" dirty="0" err="1" smtClean="0"/>
              <a:t>performance</a:t>
            </a:r>
            <a:r>
              <a:rPr lang="sk-SK" sz="2000" dirty="0" smtClean="0"/>
              <a:t> - Posudzovanie a overovanie nemennosti parametrov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sk-SK" sz="2000" dirty="0" smtClean="0">
                <a:solidFill>
                  <a:srgbClr val="FF0000"/>
                </a:solidFill>
                <a:hlinkClick r:id="rId3" action="ppaction://hlinkfile"/>
              </a:rPr>
              <a:t>Príklad </a:t>
            </a:r>
            <a:r>
              <a:rPr lang="sk-SK" sz="2000" dirty="0" err="1" smtClean="0">
                <a:solidFill>
                  <a:srgbClr val="FF0000"/>
                </a:solidFill>
                <a:hlinkClick r:id="rId3" action="ppaction://hlinkfile"/>
              </a:rPr>
              <a:t>DoP</a:t>
            </a:r>
            <a:r>
              <a:rPr lang="sk-SK" sz="2000" dirty="0" smtClean="0">
                <a:solidFill>
                  <a:srgbClr val="FF0000"/>
                </a:solidFill>
                <a:hlinkClick r:id="rId3" action="ppaction://hlinkfile"/>
              </a:rPr>
              <a:t> podľa 305/2011</a:t>
            </a:r>
            <a:endParaRPr lang="sk-SK" sz="2000" dirty="0" smtClean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solidFill>
                  <a:schemeClr val="bg1"/>
                </a:solidFill>
              </a:rPr>
              <a:t>Vyhlásenie o parametroch – </a:t>
            </a:r>
            <a:r>
              <a:rPr lang="sk-SK" sz="3200" dirty="0" err="1" smtClean="0">
                <a:solidFill>
                  <a:schemeClr val="bg1"/>
                </a:solidFill>
              </a:rPr>
              <a:t>Prohlášení</a:t>
            </a:r>
            <a:r>
              <a:rPr lang="sk-SK" sz="3200" dirty="0" smtClean="0">
                <a:solidFill>
                  <a:schemeClr val="bg1"/>
                </a:solidFill>
              </a:rPr>
              <a:t> o </a:t>
            </a:r>
            <a:r>
              <a:rPr lang="sk-SK" sz="3200" dirty="0" err="1" smtClean="0">
                <a:solidFill>
                  <a:schemeClr val="bg1"/>
                </a:solidFill>
              </a:rPr>
              <a:t>vlastnostech</a:t>
            </a:r>
            <a:r>
              <a:rPr lang="sk-SK" sz="3200" dirty="0" smtClean="0">
                <a:solidFill>
                  <a:schemeClr val="bg1"/>
                </a:solidFill>
              </a:rPr>
              <a:t> (</a:t>
            </a:r>
            <a:r>
              <a:rPr lang="sk-SK" sz="3200" dirty="0" err="1" smtClean="0">
                <a:solidFill>
                  <a:schemeClr val="bg1"/>
                </a:solidFill>
              </a:rPr>
              <a:t>DoP</a:t>
            </a:r>
            <a:r>
              <a:rPr lang="sk-SK" sz="3200" dirty="0" smtClean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499533" y="1608056"/>
            <a:ext cx="11413067" cy="4485978"/>
          </a:xfrm>
          <a:prstGeom prst="rect">
            <a:avLst/>
          </a:prstGeom>
        </p:spPr>
        <p:txBody>
          <a:bodyPr/>
          <a:lstStyle/>
          <a:p>
            <a:pPr algn="ctr">
              <a:buNone/>
            </a:pPr>
            <a:r>
              <a:rPr lang="sk-SK" dirty="0" smtClean="0"/>
              <a:t>Overenie </a:t>
            </a:r>
            <a:r>
              <a:rPr lang="sk-SK" dirty="0" err="1" smtClean="0"/>
              <a:t>DoP</a:t>
            </a:r>
            <a:endParaRPr lang="sk-SK" dirty="0" smtClean="0"/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dirty="0" smtClean="0"/>
              <a:t>m</a:t>
            </a:r>
            <a:r>
              <a:rPr lang="sk-SK" dirty="0" smtClean="0"/>
              <a:t>ožno </a:t>
            </a:r>
            <a:r>
              <a:rPr lang="sk-SK" dirty="0" smtClean="0"/>
              <a:t>skontrolovať podľa databázy notifikovaných osôb NANDO (New </a:t>
            </a:r>
            <a:r>
              <a:rPr lang="sk-SK" dirty="0" err="1" smtClean="0"/>
              <a:t>Approach</a:t>
            </a:r>
            <a:r>
              <a:rPr lang="sk-SK" dirty="0" smtClean="0"/>
              <a:t> </a:t>
            </a:r>
            <a:r>
              <a:rPr lang="sk-SK" dirty="0" err="1" smtClean="0"/>
              <a:t>Notified</a:t>
            </a:r>
            <a:r>
              <a:rPr lang="sk-SK" dirty="0" smtClean="0"/>
              <a:t> and </a:t>
            </a:r>
            <a:r>
              <a:rPr lang="sk-SK" dirty="0" err="1" smtClean="0"/>
              <a:t>Designated</a:t>
            </a:r>
            <a:r>
              <a:rPr lang="sk-SK" dirty="0" smtClean="0"/>
              <a:t> </a:t>
            </a:r>
            <a:r>
              <a:rPr lang="sk-SK" dirty="0" err="1" smtClean="0"/>
              <a:t>Organisations</a:t>
            </a:r>
            <a:r>
              <a:rPr lang="sk-SK" dirty="0" smtClean="0"/>
              <a:t>)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sz="2400" dirty="0" smtClean="0">
                <a:solidFill>
                  <a:prstClr val="black"/>
                </a:solidFill>
                <a:hlinkClick r:id="rId3"/>
              </a:rPr>
              <a:t>http://ec.europa.eu/growth/tools-databases/nando/index.cfm?fuseaction=notifiedbody.main </a:t>
            </a:r>
            <a:r>
              <a:rPr lang="sk-SK" sz="2400" dirty="0" smtClean="0">
                <a:solidFill>
                  <a:prstClr val="black"/>
                </a:solidFill>
              </a:rPr>
              <a:t> </a:t>
            </a:r>
            <a:r>
              <a:rPr lang="sk-SK" sz="2400" dirty="0" smtClean="0">
                <a:solidFill>
                  <a:prstClr val="black"/>
                </a:solidFill>
                <a:hlinkClick r:id="rId4" action="ppaction://hlinkfile"/>
              </a:rPr>
              <a:t>.</a:t>
            </a:r>
            <a:endParaRPr lang="sk-SK" sz="4000" dirty="0" smtClean="0">
              <a:solidFill>
                <a:prstClr val="black"/>
              </a:solidFill>
            </a:endParaRP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dirty="0" smtClean="0">
                <a:solidFill>
                  <a:prstClr val="black"/>
                </a:solidFill>
              </a:rPr>
              <a:t>n</a:t>
            </a:r>
            <a:r>
              <a:rPr lang="sk-SK" dirty="0" smtClean="0">
                <a:solidFill>
                  <a:prstClr val="black"/>
                </a:solidFill>
              </a:rPr>
              <a:t>otifikovaná </a:t>
            </a:r>
            <a:r>
              <a:rPr lang="sk-SK" dirty="0" smtClean="0">
                <a:solidFill>
                  <a:prstClr val="black"/>
                </a:solidFill>
              </a:rPr>
              <a:t>osoba alebo notifikované laboratórium musí mať akreditáciu na normu EN 50575 a príslušný systém AVCP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solidFill>
                  <a:schemeClr val="bg1"/>
                </a:solidFill>
              </a:rPr>
              <a:t>Vyhlásenie o parametroch – </a:t>
            </a:r>
            <a:r>
              <a:rPr lang="sk-SK" sz="3200" dirty="0" err="1" smtClean="0">
                <a:solidFill>
                  <a:schemeClr val="bg1"/>
                </a:solidFill>
              </a:rPr>
              <a:t>Prohlášení</a:t>
            </a:r>
            <a:r>
              <a:rPr lang="sk-SK" sz="3200" dirty="0" smtClean="0">
                <a:solidFill>
                  <a:schemeClr val="bg1"/>
                </a:solidFill>
              </a:rPr>
              <a:t> o </a:t>
            </a:r>
            <a:r>
              <a:rPr lang="sk-SK" sz="3200" dirty="0" err="1" smtClean="0">
                <a:solidFill>
                  <a:schemeClr val="bg1"/>
                </a:solidFill>
              </a:rPr>
              <a:t>vlastnostech</a:t>
            </a:r>
            <a:r>
              <a:rPr lang="sk-SK" sz="3200" dirty="0" smtClean="0">
                <a:solidFill>
                  <a:schemeClr val="bg1"/>
                </a:solidFill>
              </a:rPr>
              <a:t> (</a:t>
            </a:r>
            <a:r>
              <a:rPr lang="sk-SK" sz="3200" dirty="0" err="1" smtClean="0">
                <a:solidFill>
                  <a:schemeClr val="bg1"/>
                </a:solidFill>
              </a:rPr>
              <a:t>DoP</a:t>
            </a:r>
            <a:r>
              <a:rPr lang="sk-SK" sz="3200" dirty="0" smtClean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solidFill>
                  <a:schemeClr val="bg1"/>
                </a:solidFill>
              </a:rPr>
              <a:t>Označovanie káblov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5920" y="1313645"/>
            <a:ext cx="8603087" cy="4984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solidFill>
                  <a:schemeClr val="bg1"/>
                </a:solidFill>
              </a:rPr>
              <a:t>Označovanie káblov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5921" y="1300766"/>
            <a:ext cx="8564451" cy="499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solidFill>
                  <a:schemeClr val="bg1"/>
                </a:solidFill>
              </a:rPr>
              <a:t>Označovanie káblov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67436" y="1262130"/>
            <a:ext cx="8577329" cy="5035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lvl="0" algn="ctr">
              <a:buNone/>
            </a:pPr>
            <a:r>
              <a:rPr lang="sk-SK" sz="3200" dirty="0" err="1" smtClean="0"/>
              <a:t>Nofire</a:t>
            </a:r>
            <a:r>
              <a:rPr lang="sk-SK" sz="3200" dirty="0" smtClean="0"/>
              <a:t> </a:t>
            </a:r>
            <a:r>
              <a:rPr lang="sk-SK" sz="3200" dirty="0" smtClean="0"/>
              <a:t>3-Jx1,5 B2</a:t>
            </a:r>
            <a:r>
              <a:rPr lang="sk-SK" sz="3200" baseline="-25000" dirty="0" smtClean="0"/>
              <a:t>ca</a:t>
            </a:r>
            <a:r>
              <a:rPr lang="sk-SK" sz="3200" dirty="0" smtClean="0"/>
              <a:t> -</a:t>
            </a:r>
            <a:r>
              <a:rPr lang="sk-SK" sz="3200" dirty="0" smtClean="0"/>
              <a:t>s1a,d1,a1</a:t>
            </a:r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r>
              <a:rPr lang="sk-SK" dirty="0" smtClean="0"/>
              <a:t>Pre káble ako stavebné výrobky hodnotíme parametre: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dirty="0" smtClean="0"/>
              <a:t>trieda </a:t>
            </a:r>
            <a:r>
              <a:rPr lang="sk-SK" dirty="0" smtClean="0"/>
              <a:t>reakcie na oheň </a:t>
            </a:r>
            <a:r>
              <a:rPr lang="sk-SK" dirty="0" err="1" smtClean="0"/>
              <a:t>A</a:t>
            </a:r>
            <a:r>
              <a:rPr lang="sk-SK" baseline="-25000" dirty="0" err="1" smtClean="0"/>
              <a:t>ca</a:t>
            </a:r>
            <a:r>
              <a:rPr lang="sk-SK" dirty="0" err="1" smtClean="0"/>
              <a:t>-F</a:t>
            </a:r>
            <a:r>
              <a:rPr lang="sk-SK" baseline="-25000" dirty="0" err="1" smtClean="0"/>
              <a:t>ca</a:t>
            </a:r>
            <a:endParaRPr lang="sk-SK" baseline="-25000" dirty="0" smtClean="0"/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dirty="0" smtClean="0"/>
              <a:t>doplnkové klasifikácie : s1,s1a,s1b, s2,s3</a:t>
            </a:r>
          </a:p>
          <a:p>
            <a:pPr>
              <a:spcAft>
                <a:spcPts val="1800"/>
              </a:spcAft>
              <a:buClr>
                <a:srgbClr val="469DB5"/>
              </a:buClr>
              <a:buNone/>
              <a:tabLst>
                <a:tab pos="357188" algn="l"/>
              </a:tabLst>
              <a:defRPr/>
            </a:pPr>
            <a:r>
              <a:rPr lang="sk-SK" dirty="0" smtClean="0"/>
              <a:t>					  	 d0-d2 </a:t>
            </a:r>
          </a:p>
          <a:p>
            <a:pPr>
              <a:spcAft>
                <a:spcPts val="1800"/>
              </a:spcAft>
              <a:buClr>
                <a:srgbClr val="469DB5"/>
              </a:buClr>
              <a:buNone/>
              <a:tabLst>
                <a:tab pos="357188" algn="l"/>
              </a:tabLst>
              <a:defRPr/>
            </a:pPr>
            <a:r>
              <a:rPr lang="sk-SK" dirty="0" smtClean="0"/>
              <a:t>					   	 a1-a3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endParaRPr lang="sk-SK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sk-SK" sz="2000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solidFill>
                  <a:schemeClr val="bg1"/>
                </a:solidFill>
              </a:rPr>
              <a:t>Príklad označenia kábla</a:t>
            </a: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499533" y="1608056"/>
            <a:ext cx="11413067" cy="4485978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sz="2400" dirty="0" smtClean="0"/>
              <a:t>VYHLÁŠKA  268/2011, </a:t>
            </a:r>
            <a:r>
              <a:rPr lang="sk-SK" sz="2400" dirty="0" err="1" smtClean="0"/>
              <a:t>kterou</a:t>
            </a:r>
            <a:r>
              <a:rPr lang="sk-SK" sz="2400" dirty="0" smtClean="0"/>
              <a:t> </a:t>
            </a:r>
            <a:r>
              <a:rPr lang="sk-SK" sz="2400" dirty="0" err="1" smtClean="0"/>
              <a:t>se</a:t>
            </a:r>
            <a:r>
              <a:rPr lang="sk-SK" sz="2400" dirty="0" smtClean="0"/>
              <a:t> </a:t>
            </a:r>
            <a:r>
              <a:rPr lang="sk-SK" sz="2400" dirty="0" err="1" smtClean="0"/>
              <a:t>mění</a:t>
            </a:r>
            <a:r>
              <a:rPr lang="sk-SK" sz="2400" dirty="0" smtClean="0"/>
              <a:t> vyhláška č. 23/2008 </a:t>
            </a:r>
            <a:r>
              <a:rPr lang="sk-SK" sz="2400" dirty="0" err="1" smtClean="0"/>
              <a:t>Sb</a:t>
            </a:r>
            <a:r>
              <a:rPr lang="sk-SK" sz="2400" dirty="0" smtClean="0"/>
              <a:t>., o technických </a:t>
            </a:r>
            <a:r>
              <a:rPr lang="sk-SK" sz="2400" dirty="0" err="1" smtClean="0"/>
              <a:t>podmínkách</a:t>
            </a:r>
            <a:r>
              <a:rPr lang="sk-SK" sz="2400" dirty="0" smtClean="0"/>
              <a:t> </a:t>
            </a:r>
            <a:r>
              <a:rPr lang="sk-SK" sz="2400" dirty="0" err="1" smtClean="0"/>
              <a:t>požární</a:t>
            </a:r>
            <a:r>
              <a:rPr lang="sk-SK" sz="2400" dirty="0" smtClean="0"/>
              <a:t> ochrany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sz="2400" dirty="0" smtClean="0">
                <a:solidFill>
                  <a:prstClr val="black"/>
                </a:solidFill>
              </a:rPr>
              <a:t>Príloha 2 definuje druhy a vlastnosti </a:t>
            </a:r>
            <a:r>
              <a:rPr lang="sk-SK" sz="2400" dirty="0" err="1" smtClean="0">
                <a:solidFill>
                  <a:prstClr val="black"/>
                </a:solidFill>
              </a:rPr>
              <a:t>volně</a:t>
            </a:r>
            <a:r>
              <a:rPr lang="sk-SK" sz="2400" dirty="0" smtClean="0">
                <a:solidFill>
                  <a:prstClr val="black"/>
                </a:solidFill>
              </a:rPr>
              <a:t> vedených </a:t>
            </a:r>
            <a:r>
              <a:rPr lang="cs-CZ" sz="2400" dirty="0" smtClean="0"/>
              <a:t>vodičů a kabelů elektrických rozvodů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sz="2400" dirty="0" err="1" smtClean="0"/>
              <a:t>VYHLÁŠKA 225/2012 Z. </a:t>
            </a:r>
            <a:r>
              <a:rPr lang="sk-SK" sz="2400" dirty="0" smtClean="0"/>
              <a:t>z. Ministerstva vnútra Slovenskej republiky ,ktorou sa mení a dopĺňa vyhláška Ministerstva vnútra Slovenskej republiky č. </a:t>
            </a:r>
            <a:r>
              <a:rPr lang="sk-SK" sz="2400" dirty="0" err="1" smtClean="0"/>
              <a:t>94/2004 Z. z., </a:t>
            </a:r>
            <a:r>
              <a:rPr lang="sk-SK" sz="2400" dirty="0" smtClean="0"/>
              <a:t>ktorou sa ustanovujú technické požiadavky na protipožiarnu bezpečnosť pri výstavbe a pri užívaní stavieb v znení vyhlášky Ministerstva vnútra Slovenskej republiky č. 307/2007 Z. z.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sz="2400" dirty="0" smtClean="0"/>
              <a:t>§91 určuje vlastnosti káblových rozvodov odkazom na normu STN 92 0203 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endParaRPr lang="sk-SK" sz="3200" dirty="0" smtClean="0">
              <a:solidFill>
                <a:prstClr val="black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solidFill>
                  <a:schemeClr val="bg1"/>
                </a:solidFill>
              </a:rPr>
              <a:t>CPR a požiadavky na káble v legislatíve ČR a SR?</a:t>
            </a: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499533" y="1608056"/>
            <a:ext cx="11413067" cy="4485978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dirty="0" smtClean="0"/>
              <a:t>výrobcov: dodržiavanie výrobných procesov a stálosti parametrov = kvalita káblov, poskytovanie správnych dokladov, označenie výrobku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dirty="0" smtClean="0"/>
              <a:t>notifikovaných osôb a laboratórií: hodnotia a dohliadajú na stálosť parametrov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dirty="0" smtClean="0">
                <a:solidFill>
                  <a:prstClr val="black"/>
                </a:solidFill>
              </a:rPr>
              <a:t>distribútorov: poskytujú správne doklady a dbajú na označenie výrobku </a:t>
            </a:r>
            <a:endParaRPr lang="sk-SK" sz="3200" dirty="0" smtClean="0">
              <a:solidFill>
                <a:prstClr val="black"/>
              </a:solidFill>
            </a:endParaRP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dirty="0" smtClean="0">
                <a:solidFill>
                  <a:prstClr val="black"/>
                </a:solidFill>
              </a:rPr>
              <a:t>projektantov, montážnych pracovníkov: zodpovední za návrh a montáž káblov s príslušnou triedou reakcie na oheň</a:t>
            </a:r>
          </a:p>
          <a:p>
            <a:pPr>
              <a:spcAft>
                <a:spcPts val="1800"/>
              </a:spcAft>
              <a:buClr>
                <a:srgbClr val="469DB5"/>
              </a:buClr>
              <a:tabLst>
                <a:tab pos="357188" algn="l"/>
              </a:tabLst>
              <a:defRPr/>
            </a:pPr>
            <a:r>
              <a:rPr lang="sk-SK" dirty="0" smtClean="0">
                <a:solidFill>
                  <a:prstClr val="black"/>
                </a:solidFill>
              </a:rPr>
              <a:t>konečných užívateľov: káble majú vplyv na bezpečnosť a zdravie 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25496" y="635000"/>
            <a:ext cx="1103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solidFill>
                  <a:schemeClr val="bg1"/>
                </a:solidFill>
              </a:rPr>
              <a:t>Koho sa CPR týka?</a:t>
            </a: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Prosím o vaše </a:t>
            </a:r>
            <a:r>
              <a:rPr lang="cs-CZ" dirty="0" smtClean="0"/>
              <a:t>otázky </a:t>
            </a:r>
            <a:r>
              <a:rPr lang="cs-CZ" dirty="0" smtClean="0"/>
              <a:t>k </a:t>
            </a:r>
            <a:r>
              <a:rPr lang="cs-CZ" dirty="0" err="1" smtClean="0"/>
              <a:t>téme</a:t>
            </a:r>
            <a:r>
              <a:rPr lang="cs-CZ" dirty="0" smtClean="0"/>
              <a:t> </a:t>
            </a:r>
            <a:r>
              <a:rPr lang="cs-CZ" dirty="0" err="1" smtClean="0"/>
              <a:t>prednášky</a:t>
            </a:r>
            <a:endParaRPr lang="cs-CZ" sz="4800" dirty="0"/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625496" y="141530"/>
            <a:ext cx="9144000" cy="318566"/>
          </a:xfrm>
          <a:prstGeom prst="rect">
            <a:avLst/>
          </a:prstGeom>
        </p:spPr>
        <p:txBody>
          <a:bodyPr/>
          <a:lstStyle/>
          <a:p>
            <a:r>
              <a:rPr lang="sk-SK" sz="3200" b="1" dirty="0" smtClean="0">
                <a:solidFill>
                  <a:schemeClr val="bg1"/>
                </a:solidFill>
              </a:rPr>
              <a:t>Nariadenie</a:t>
            </a:r>
            <a:r>
              <a:rPr lang="es-ES" sz="3200" b="1" dirty="0" smtClean="0">
                <a:solidFill>
                  <a:schemeClr val="bg1"/>
                </a:solidFill>
              </a:rPr>
              <a:t> CPR </a:t>
            </a:r>
            <a:r>
              <a:rPr lang="sk-SK" sz="3200" b="1" dirty="0" smtClean="0">
                <a:solidFill>
                  <a:schemeClr val="bg1"/>
                </a:solidFill>
              </a:rPr>
              <a:t>a požiadavky na káble podľa </a:t>
            </a:r>
            <a:r>
              <a:rPr lang="es-ES" sz="3200" b="1" dirty="0" smtClean="0">
                <a:solidFill>
                  <a:schemeClr val="bg1"/>
                </a:solidFill>
              </a:rPr>
              <a:t>EN 50575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endParaRPr lang="cs-CZ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51184" y="1608056"/>
            <a:ext cx="10931505" cy="4485978"/>
          </a:xfrm>
          <a:prstGeom prst="rect">
            <a:avLst/>
          </a:prstGeom>
        </p:spPr>
        <p:txBody>
          <a:bodyPr/>
          <a:lstStyle/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ĎAKUJEM  ZA  POZORNOSŤ</a:t>
            </a:r>
            <a:endParaRPr lang="sk-SK" sz="20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VK sablona PPT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Nadpis" id="{B5BC9E21-6CEA-4429-9928-F3711F3DFBD2}" vid="{1A3451AD-C236-474F-8D6F-0AB48D20B46F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2232</TotalTime>
  <Words>1656</Words>
  <Application>Microsoft Office PowerPoint</Application>
  <PresentationFormat>Vlastná</PresentationFormat>
  <Paragraphs>299</Paragraphs>
  <Slides>34</Slides>
  <Notes>33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34</vt:i4>
      </vt:variant>
    </vt:vector>
  </HeadingPairs>
  <TitlesOfParts>
    <vt:vector size="35" baseType="lpstr">
      <vt:lpstr>AVK sablona PPT</vt:lpstr>
      <vt:lpstr>Snímka 1</vt:lpstr>
      <vt:lpstr>Program přednášky </vt:lpstr>
      <vt:lpstr> CO JE AVK  Základní informace </vt:lpstr>
      <vt:lpstr>CO JE AVK Pokračování</vt:lpstr>
      <vt:lpstr>CO JE AVK Členové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Snímka 13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  <vt:lpstr>Nariadenie CPR a požiadavky na káble podľa EN 50575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Nariadenie CPR a požiadavky na káble podľa EN 50575</dc:title>
  <dc:creator>homola</dc:creator>
  <cp:lastModifiedBy>Peter Homola</cp:lastModifiedBy>
  <cp:revision>114</cp:revision>
  <dcterms:created xsi:type="dcterms:W3CDTF">2018-02-27T08:21:05Z</dcterms:created>
  <dcterms:modified xsi:type="dcterms:W3CDTF">2018-03-22T06:10:53Z</dcterms:modified>
</cp:coreProperties>
</file>